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autoCompressPictures="0">
  <p:sldMasterIdLst>
    <p:sldMasterId id="2147483652" r:id="rId1"/>
  </p:sldMasterIdLst>
  <p:notesMasterIdLst>
    <p:notesMasterId r:id="rId39"/>
  </p:notesMasterIdLst>
  <p:handoutMasterIdLst>
    <p:handoutMasterId r:id="rId40"/>
  </p:handoutMasterIdLst>
  <p:sldIdLst>
    <p:sldId id="256" r:id="rId2"/>
    <p:sldId id="293" r:id="rId3"/>
    <p:sldId id="287" r:id="rId4"/>
    <p:sldId id="259" r:id="rId5"/>
    <p:sldId id="258" r:id="rId6"/>
    <p:sldId id="289" r:id="rId7"/>
    <p:sldId id="290"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91" r:id="rId33"/>
    <p:sldId id="292" r:id="rId34"/>
    <p:sldId id="284" r:id="rId35"/>
    <p:sldId id="285" r:id="rId36"/>
    <p:sldId id="288" r:id="rId37"/>
    <p:sldId id="286" r:id="rId38"/>
  </p:sldIdLst>
  <p:sldSz cx="9144000" cy="6858000" type="screen4x3"/>
  <p:notesSz cx="6858000" cy="9144000"/>
  <p:defaultTextStyle>
    <a:defPPr>
      <a:defRPr lang="en-US"/>
    </a:defPPr>
    <a:lvl1pPr algn="l" rtl="0" fontAlgn="base">
      <a:spcBef>
        <a:spcPct val="0"/>
      </a:spcBef>
      <a:spcAft>
        <a:spcPct val="0"/>
      </a:spcAft>
      <a:defRPr sz="1400" kern="1200">
        <a:solidFill>
          <a:srgbClr val="000000"/>
        </a:solidFill>
        <a:latin typeface="Arial" charset="0"/>
        <a:ea typeface="+mn-ea"/>
        <a:cs typeface="Arial" charset="0"/>
        <a:sym typeface="Arial" charset="0"/>
      </a:defRPr>
    </a:lvl1pPr>
    <a:lvl2pPr marL="457200" algn="l" rtl="0" fontAlgn="base">
      <a:spcBef>
        <a:spcPct val="0"/>
      </a:spcBef>
      <a:spcAft>
        <a:spcPct val="0"/>
      </a:spcAft>
      <a:defRPr sz="1400" kern="1200">
        <a:solidFill>
          <a:srgbClr val="000000"/>
        </a:solidFill>
        <a:latin typeface="Arial" charset="0"/>
        <a:ea typeface="+mn-ea"/>
        <a:cs typeface="Arial" charset="0"/>
        <a:sym typeface="Arial" charset="0"/>
      </a:defRPr>
    </a:lvl2pPr>
    <a:lvl3pPr marL="914400" algn="l" rtl="0" fontAlgn="base">
      <a:spcBef>
        <a:spcPct val="0"/>
      </a:spcBef>
      <a:spcAft>
        <a:spcPct val="0"/>
      </a:spcAft>
      <a:defRPr sz="1400" kern="1200">
        <a:solidFill>
          <a:srgbClr val="000000"/>
        </a:solidFill>
        <a:latin typeface="Arial" charset="0"/>
        <a:ea typeface="+mn-ea"/>
        <a:cs typeface="Arial" charset="0"/>
        <a:sym typeface="Arial" charset="0"/>
      </a:defRPr>
    </a:lvl3pPr>
    <a:lvl4pPr marL="1371600" algn="l" rtl="0" fontAlgn="base">
      <a:spcBef>
        <a:spcPct val="0"/>
      </a:spcBef>
      <a:spcAft>
        <a:spcPct val="0"/>
      </a:spcAft>
      <a:defRPr sz="1400" kern="1200">
        <a:solidFill>
          <a:srgbClr val="000000"/>
        </a:solidFill>
        <a:latin typeface="Arial" charset="0"/>
        <a:ea typeface="+mn-ea"/>
        <a:cs typeface="Arial" charset="0"/>
        <a:sym typeface="Arial" charset="0"/>
      </a:defRPr>
    </a:lvl4pPr>
    <a:lvl5pPr marL="1828800" algn="l" rtl="0" fontAlgn="base">
      <a:spcBef>
        <a:spcPct val="0"/>
      </a:spcBef>
      <a:spcAft>
        <a:spcPct val="0"/>
      </a:spcAft>
      <a:defRPr sz="1400" kern="1200">
        <a:solidFill>
          <a:srgbClr val="000000"/>
        </a:solidFill>
        <a:latin typeface="Arial" charset="0"/>
        <a:ea typeface="+mn-ea"/>
        <a:cs typeface="Arial" charset="0"/>
        <a:sym typeface="Arial" charset="0"/>
      </a:defRPr>
    </a:lvl5pPr>
    <a:lvl6pPr marL="2286000" algn="l" defTabSz="914400" rtl="0" eaLnBrk="1" latinLnBrk="0" hangingPunct="1">
      <a:defRPr sz="1400" kern="1200">
        <a:solidFill>
          <a:srgbClr val="000000"/>
        </a:solidFill>
        <a:latin typeface="Arial" charset="0"/>
        <a:ea typeface="+mn-ea"/>
        <a:cs typeface="Arial" charset="0"/>
        <a:sym typeface="Arial" charset="0"/>
      </a:defRPr>
    </a:lvl6pPr>
    <a:lvl7pPr marL="2743200" algn="l" defTabSz="914400" rtl="0" eaLnBrk="1" latinLnBrk="0" hangingPunct="1">
      <a:defRPr sz="1400" kern="1200">
        <a:solidFill>
          <a:srgbClr val="000000"/>
        </a:solidFill>
        <a:latin typeface="Arial" charset="0"/>
        <a:ea typeface="+mn-ea"/>
        <a:cs typeface="Arial" charset="0"/>
        <a:sym typeface="Arial" charset="0"/>
      </a:defRPr>
    </a:lvl7pPr>
    <a:lvl8pPr marL="3200400" algn="l" defTabSz="914400" rtl="0" eaLnBrk="1" latinLnBrk="0" hangingPunct="1">
      <a:defRPr sz="1400" kern="1200">
        <a:solidFill>
          <a:srgbClr val="000000"/>
        </a:solidFill>
        <a:latin typeface="Arial" charset="0"/>
        <a:ea typeface="+mn-ea"/>
        <a:cs typeface="Arial" charset="0"/>
        <a:sym typeface="Arial" charset="0"/>
      </a:defRPr>
    </a:lvl8pPr>
    <a:lvl9pPr marL="3657600" algn="l" defTabSz="914400" rtl="0" eaLnBrk="1" latinLnBrk="0" hangingPunct="1">
      <a:defRPr sz="1400" kern="1200">
        <a:solidFill>
          <a:srgbClr val="000000"/>
        </a:solidFill>
        <a:latin typeface="Arial" charset="0"/>
        <a:ea typeface="+mn-ea"/>
        <a:cs typeface="Arial" charset="0"/>
        <a:sym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061" autoAdjust="0"/>
  </p:normalViewPr>
  <p:slideViewPr>
    <p:cSldViewPr snapToGrid="0">
      <p:cViewPr varScale="1">
        <p:scale>
          <a:sx n="86" d="100"/>
          <a:sy n="86" d="100"/>
        </p:scale>
        <p:origin x="172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170" name="Header Placeholder 1"/>
          <p:cNvSpPr>
            <a:spLocks noGrp="1"/>
          </p:cNvSpPr>
          <p:nvPr>
            <p:ph type="hdr" sz="quarter"/>
          </p:nvPr>
        </p:nvSpPr>
        <p:spPr bwMode="auto">
          <a:xfrm>
            <a:off x="0" y="0"/>
            <a:ext cx="2971800" cy="458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7171" name="Date Placeholder 2"/>
          <p:cNvSpPr>
            <a:spLocks noGrp="1"/>
          </p:cNvSpPr>
          <p:nvPr>
            <p:ph type="dt" sz="quarter" idx="1"/>
          </p:nvPr>
        </p:nvSpPr>
        <p:spPr bwMode="auto">
          <a:xfrm>
            <a:off x="3884613" y="0"/>
            <a:ext cx="2971800" cy="458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22439B21-D1B8-4E99-94B2-0D3B33C781FB}" type="datetimeFigureOut">
              <a:rPr lang="en-US"/>
              <a:pPr/>
              <a:t>2/27/2015</a:t>
            </a:fld>
            <a:endParaRPr lang="en-US"/>
          </a:p>
        </p:txBody>
      </p:sp>
      <p:sp>
        <p:nvSpPr>
          <p:cNvPr id="7172" name="Footer Placeholder 3"/>
          <p:cNvSpPr>
            <a:spLocks noGrp="1"/>
          </p:cNvSpPr>
          <p:nvPr>
            <p:ph type="ftr" sz="quarter" idx="2"/>
          </p:nvPr>
        </p:nvSpPr>
        <p:spPr bwMode="auto">
          <a:xfrm>
            <a:off x="0" y="8685213"/>
            <a:ext cx="2971800" cy="4587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7173" name="Slide Number Placeholder 4"/>
          <p:cNvSpPr>
            <a:spLocks noGrp="1"/>
          </p:cNvSpPr>
          <p:nvPr>
            <p:ph type="sldNum" sz="quarter" idx="3"/>
          </p:nvPr>
        </p:nvSpPr>
        <p:spPr bwMode="auto">
          <a:xfrm>
            <a:off x="3884613" y="8685213"/>
            <a:ext cx="2971800" cy="4587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BCDA7B6A-1D5D-44FD-B77C-B01CAAEB68AC}" type="slidenum">
              <a:rPr lang="en-US"/>
              <a:pPr/>
              <a:t>‹#›</a:t>
            </a:fld>
            <a:endParaRPr lang="en-US"/>
          </a:p>
        </p:txBody>
      </p:sp>
    </p:spTree>
    <p:extLst>
      <p:ext uri="{BB962C8B-B14F-4D97-AF65-F5344CB8AC3E}">
        <p14:creationId xmlns:p14="http://schemas.microsoft.com/office/powerpoint/2010/main" val="4114818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6146" name="Shape 2"/>
          <p:cNvSpPr txBox="1">
            <a:spLocks noGrp="1"/>
          </p:cNvSpPr>
          <p:nvPr>
            <p:ph type="hdr" idx="2"/>
          </p:nvPr>
        </p:nvSpPr>
        <p:spPr bwMode="auto">
          <a:xfrm>
            <a:off x="0" y="0"/>
            <a:ext cx="2971800" cy="4572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lvl1pPr>
              <a:defRPr/>
            </a:lvl1pPr>
          </a:lstStyle>
          <a:p>
            <a:endParaRPr lang="en-US"/>
          </a:p>
        </p:txBody>
      </p:sp>
      <p:sp>
        <p:nvSpPr>
          <p:cNvPr id="6147" name="Shape 3"/>
          <p:cNvSpPr txBox="1">
            <a:spLocks noGrp="1"/>
          </p:cNvSpPr>
          <p:nvPr>
            <p:ph type="dt" idx="10"/>
          </p:nvPr>
        </p:nvSpPr>
        <p:spPr bwMode="auto">
          <a:xfrm>
            <a:off x="3884613" y="0"/>
            <a:ext cx="2971800" cy="45720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lvl1pPr algn="r">
              <a:defRPr/>
            </a:lvl1pPr>
          </a:lstStyle>
          <a:p>
            <a:endParaRPr lang="en-US"/>
          </a:p>
        </p:txBody>
      </p:sp>
      <p:sp>
        <p:nvSpPr>
          <p:cNvPr id="6148" name="Shape 4"/>
          <p:cNvSpPr>
            <a:spLocks noGrp="1" noRot="1" noChangeAspect="1"/>
          </p:cNvSpPr>
          <p:nvPr>
            <p:ph type="sldImg" idx="3"/>
          </p:nvPr>
        </p:nvSpPr>
        <p:spPr bwMode="auto">
          <a:xfrm>
            <a:off x="1143000" y="685800"/>
            <a:ext cx="4572000" cy="3429000"/>
          </a:xfrm>
          <a:custGeom>
            <a:avLst/>
            <a:gdLst>
              <a:gd name="T0" fmla="*/ 0 w 120000"/>
              <a:gd name="T1" fmla="*/ 0 h 120000"/>
              <a:gd name="T2" fmla="*/ 120000 w 120000"/>
              <a:gd name="T3" fmla="*/ 120000 h 120000"/>
            </a:gdLst>
            <a:ahLst/>
            <a:cxnLst>
              <a:cxn ang="0">
                <a:pos x="0" y="0"/>
              </a:cxn>
              <a:cxn ang="0">
                <a:pos x="120000" y="0"/>
              </a:cxn>
              <a:cxn ang="0">
                <a:pos x="120000" y="120000"/>
              </a:cxn>
              <a:cxn ang="0">
                <a:pos x="0" y="120000"/>
              </a:cxn>
            </a:cxnLst>
            <a:rect l="T0" t="T1" r="T2" b="T3"/>
            <a:pathLst>
              <a:path w="120000" h="120000" extrusionOk="0">
                <a:moveTo>
                  <a:pt x="0" y="0"/>
                </a:moveTo>
                <a:lnTo>
                  <a:pt x="120000" y="0"/>
                </a:lnTo>
                <a:lnTo>
                  <a:pt x="120000" y="120000"/>
                </a:lnTo>
                <a:lnTo>
                  <a:pt x="0" y="120000"/>
                </a:lnTo>
                <a:close/>
              </a:path>
            </a:pathLst>
          </a:custGeom>
          <a:solidFill>
            <a:srgbClr val="FFFFFF"/>
          </a:solidFill>
          <a:ln w="9525" cap="rnd">
            <a:solidFill>
              <a:srgbClr val="000000"/>
            </a:solidFill>
            <a:prstDash val="solid"/>
            <a:miter lim="800000"/>
            <a:headEnd type="none" w="med" len="med"/>
            <a:tailEnd type="none" w="med" len="med"/>
          </a:ln>
        </p:spPr>
      </p:sp>
      <p:sp>
        <p:nvSpPr>
          <p:cNvPr id="5" name="Shape 5"/>
          <p:cNvSpPr txBox="1">
            <a:spLocks noGrp="1"/>
          </p:cNvSpPr>
          <p:nvPr>
            <p:ph type="body" idx="1"/>
          </p:nvPr>
        </p:nvSpPr>
        <p:spPr>
          <a:xfrm>
            <a:off x="685800" y="4343400"/>
            <a:ext cx="5486400" cy="4114800"/>
          </a:xfrm>
          <a:prstGeom prst="rect">
            <a:avLst/>
          </a:prstGeom>
          <a:noFill/>
          <a:ln>
            <a:noFill/>
          </a:ln>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pPr lvl="0"/>
            <a:endParaRPr noProof="0"/>
          </a:p>
        </p:txBody>
      </p:sp>
      <p:sp>
        <p:nvSpPr>
          <p:cNvPr id="6150" name="Shape 6"/>
          <p:cNvSpPr txBox="1">
            <a:spLocks noGrp="1"/>
          </p:cNvSpPr>
          <p:nvPr>
            <p:ph type="ftr" idx="11"/>
          </p:nvPr>
        </p:nvSpPr>
        <p:spPr bwMode="auto">
          <a:xfrm>
            <a:off x="0" y="8685213"/>
            <a:ext cx="2971800" cy="457200"/>
          </a:xfrm>
          <a:prstGeom prst="rect">
            <a:avLst/>
          </a:prstGeom>
          <a:noFill/>
          <a:ln w="9525">
            <a:noFill/>
            <a:miter lim="800000"/>
            <a:headEnd/>
            <a:tailEnd/>
          </a:ln>
        </p:spPr>
        <p:txBody>
          <a:bodyPr vert="horz" wrap="square" lIns="91425" tIns="91425" rIns="91425" bIns="91425" numCol="1" anchor="b" anchorCtr="0" compatLnSpc="1">
            <a:prstTxWarp prst="textNoShape">
              <a:avLst/>
            </a:prstTxWarp>
          </a:bodyPr>
          <a:lstStyle>
            <a:lvl1pPr>
              <a:defRPr/>
            </a:lvl1pPr>
          </a:lstStyle>
          <a:p>
            <a:endParaRPr lang="en-US"/>
          </a:p>
        </p:txBody>
      </p:sp>
      <p:sp>
        <p:nvSpPr>
          <p:cNvPr id="6151" name="Shape 7"/>
          <p:cNvSpPr txBox="1">
            <a:spLocks noGrp="1"/>
          </p:cNvSpPr>
          <p:nvPr>
            <p:ph type="sldNum" idx="12"/>
          </p:nvPr>
        </p:nvSpPr>
        <p:spPr bwMode="auto">
          <a:xfrm>
            <a:off x="3884613" y="8685213"/>
            <a:ext cx="2971800" cy="457200"/>
          </a:xfrm>
          <a:prstGeom prst="rect">
            <a:avLst/>
          </a:prstGeom>
          <a:noFill/>
          <a:ln w="9525">
            <a:noFill/>
            <a:miter lim="800000"/>
            <a:headEnd/>
            <a:tailEnd/>
          </a:ln>
        </p:spPr>
        <p:txBody>
          <a:bodyPr vert="horz" wrap="square" lIns="91425" tIns="91425" rIns="91425" bIns="91425" numCol="1" anchor="b" anchorCtr="0" compatLnSpc="1">
            <a:prstTxWarp prst="textNoShape">
              <a:avLst/>
            </a:prstTxWarp>
          </a:bodyPr>
          <a:lstStyle>
            <a:lvl1pPr algn="r">
              <a:defRPr/>
            </a:lvl1pPr>
          </a:lstStyle>
          <a:p>
            <a:endParaRPr lang="en-US"/>
          </a:p>
        </p:txBody>
      </p:sp>
    </p:spTree>
    <p:extLst>
      <p:ext uri="{BB962C8B-B14F-4D97-AF65-F5344CB8AC3E}">
        <p14:creationId xmlns:p14="http://schemas.microsoft.com/office/powerpoint/2010/main" val="1436444196"/>
      </p:ext>
    </p:extLst>
  </p:cSld>
  <p:clrMap bg1="lt1" tx1="dk1" bg2="dk2" tx2="lt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742950" indent="-285750" algn="l" rtl="0" fontAlgn="base">
      <a:spcBef>
        <a:spcPct val="30000"/>
      </a:spcBef>
      <a:spcAft>
        <a:spcPct val="0"/>
      </a:spcAft>
      <a:defRPr sz="1200" kern="1200">
        <a:solidFill>
          <a:schemeClr val="tx1"/>
        </a:solidFill>
        <a:latin typeface="+mn-lt"/>
        <a:ea typeface="+mn-ea"/>
        <a:cs typeface="+mn-cs"/>
      </a:defRPr>
    </a:lvl2pPr>
    <a:lvl3pPr marL="1143000" indent="-228600" algn="l" rtl="0" fontAlgn="base">
      <a:spcBef>
        <a:spcPct val="30000"/>
      </a:spcBef>
      <a:spcAft>
        <a:spcPct val="0"/>
      </a:spcAft>
      <a:defRPr sz="1200" kern="1200">
        <a:solidFill>
          <a:schemeClr val="tx1"/>
        </a:solidFill>
        <a:latin typeface="+mn-lt"/>
        <a:ea typeface="+mn-ea"/>
        <a:cs typeface="+mn-cs"/>
      </a:defRPr>
    </a:lvl3pPr>
    <a:lvl4pPr marL="1600200" indent="-228600" algn="l" rtl="0" fontAlgn="base">
      <a:spcBef>
        <a:spcPct val="30000"/>
      </a:spcBef>
      <a:spcAft>
        <a:spcPct val="0"/>
      </a:spcAft>
      <a:defRPr sz="1200" kern="1200">
        <a:solidFill>
          <a:schemeClr val="tx1"/>
        </a:solidFill>
        <a:latin typeface="+mn-lt"/>
        <a:ea typeface="+mn-ea"/>
        <a:cs typeface="+mn-cs"/>
      </a:defRPr>
    </a:lvl4pPr>
    <a:lvl5pPr marL="2057400" indent="-2286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217" name="Shape 24"/>
          <p:cNvSpPr>
            <a:spLocks noGrp="1" noRot="1" noChangeAspect="1"/>
          </p:cNvSpPr>
          <p:nvPr>
            <p:ph type="sldImg" idx="2"/>
          </p:nvPr>
        </p:nvSpPr>
        <p:spPr>
          <a:ln>
            <a:noFill/>
          </a:ln>
        </p:spPr>
      </p:sp>
      <p:sp>
        <p:nvSpPr>
          <p:cNvPr id="9218" name="Shape 25"/>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8140516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2529" name="Shape 73"/>
          <p:cNvSpPr>
            <a:spLocks noGrp="1" noRot="1" noChangeAspect="1"/>
          </p:cNvSpPr>
          <p:nvPr>
            <p:ph type="sldImg" idx="2"/>
          </p:nvPr>
        </p:nvSpPr>
        <p:spPr>
          <a:ln>
            <a:noFill/>
          </a:ln>
        </p:spPr>
      </p:sp>
      <p:sp>
        <p:nvSpPr>
          <p:cNvPr id="22530" name="Shape 74"/>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Cloud, tunnel, bell, rainbow, shadow, ship, fountain</a:t>
            </a:r>
          </a:p>
          <a:p>
            <a:pPr>
              <a:spcBef>
                <a:spcPct val="0"/>
              </a:spcBef>
              <a:buSzPct val="25000"/>
            </a:pPr>
            <a:r>
              <a:rPr lang="en-US" sz="1800" smtClean="0"/>
              <a:t>Use words from magnetic poetry set</a:t>
            </a:r>
          </a:p>
        </p:txBody>
      </p:sp>
    </p:spTree>
    <p:extLst>
      <p:ext uri="{BB962C8B-B14F-4D97-AF65-F5344CB8AC3E}">
        <p14:creationId xmlns:p14="http://schemas.microsoft.com/office/powerpoint/2010/main" val="967174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4577" name="Shape 82"/>
          <p:cNvSpPr>
            <a:spLocks noGrp="1" noRot="1" noChangeAspect="1"/>
          </p:cNvSpPr>
          <p:nvPr>
            <p:ph type="sldImg" idx="2"/>
          </p:nvPr>
        </p:nvSpPr>
        <p:spPr>
          <a:ln>
            <a:noFill/>
          </a:ln>
        </p:spPr>
      </p:sp>
      <p:sp>
        <p:nvSpPr>
          <p:cNvPr id="24578" name="Shape 83"/>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47433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6625" name="Shape 91"/>
          <p:cNvSpPr>
            <a:spLocks noGrp="1" noRot="1" noChangeAspect="1"/>
          </p:cNvSpPr>
          <p:nvPr>
            <p:ph type="sldImg" idx="2"/>
          </p:nvPr>
        </p:nvSpPr>
        <p:spPr>
          <a:ln>
            <a:noFill/>
          </a:ln>
        </p:spPr>
      </p:sp>
      <p:sp>
        <p:nvSpPr>
          <p:cNvPr id="26626" name="Shape 92"/>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Food chain conversation between mouse and hawk</a:t>
            </a:r>
          </a:p>
          <a:p>
            <a:pPr>
              <a:spcBef>
                <a:spcPct val="0"/>
              </a:spcBef>
              <a:buSzPct val="25000"/>
            </a:pPr>
            <a:r>
              <a:rPr lang="en-US" sz="1800" smtClean="0"/>
              <a:t>Between negative number and positive number</a:t>
            </a:r>
          </a:p>
          <a:p>
            <a:pPr>
              <a:spcBef>
                <a:spcPct val="0"/>
              </a:spcBef>
              <a:buSzPct val="25000"/>
            </a:pPr>
            <a:r>
              <a:rPr lang="en-US" sz="1800" smtClean="0"/>
              <a:t>Write a conversation between someone with expertise in the topic and someone who would need the expertise. The expert offers supporting details and definitions.</a:t>
            </a:r>
          </a:p>
          <a:p>
            <a:pPr>
              <a:spcBef>
                <a:spcPct val="0"/>
              </a:spcBef>
              <a:buSzPct val="25000"/>
            </a:pPr>
            <a:r>
              <a:rPr lang="en-US" sz="1800" smtClean="0"/>
              <a:t>Between potential and kinetic energy</a:t>
            </a:r>
          </a:p>
          <a:p>
            <a:pPr>
              <a:spcBef>
                <a:spcPct val="0"/>
              </a:spcBef>
              <a:buSzPct val="25000"/>
            </a:pPr>
            <a:r>
              <a:rPr lang="en-US" sz="1800" smtClean="0"/>
              <a:t>Between bench press and pectoral muscles</a:t>
            </a:r>
          </a:p>
          <a:p>
            <a:pPr>
              <a:spcBef>
                <a:spcPct val="0"/>
              </a:spcBef>
              <a:buSzPct val="25000"/>
            </a:pPr>
            <a:r>
              <a:rPr lang="en-US" sz="1800" smtClean="0"/>
              <a:t>Between musician and instrument</a:t>
            </a:r>
          </a:p>
          <a:p>
            <a:pPr>
              <a:spcBef>
                <a:spcPct val="0"/>
              </a:spcBef>
              <a:buSzPct val="25000"/>
            </a:pPr>
            <a:r>
              <a:rPr lang="en-US" sz="1800" smtClean="0"/>
              <a:t>Between art gallery owner and customer – “How can this painting be worth $100,000?”</a:t>
            </a:r>
          </a:p>
        </p:txBody>
      </p:sp>
    </p:spTree>
    <p:extLst>
      <p:ext uri="{BB962C8B-B14F-4D97-AF65-F5344CB8AC3E}">
        <p14:creationId xmlns:p14="http://schemas.microsoft.com/office/powerpoint/2010/main" val="3895290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8673" name="Shape 100"/>
          <p:cNvSpPr>
            <a:spLocks noGrp="1" noRot="1" noChangeAspect="1"/>
          </p:cNvSpPr>
          <p:nvPr>
            <p:ph type="sldImg" idx="2"/>
          </p:nvPr>
        </p:nvSpPr>
        <p:spPr>
          <a:ln>
            <a:noFill/>
          </a:ln>
        </p:spPr>
      </p:sp>
      <p:sp>
        <p:nvSpPr>
          <p:cNvPr id="28674" name="Shape 101"/>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Food chain conversation between mouse and hawk</a:t>
            </a:r>
          </a:p>
          <a:p>
            <a:pPr>
              <a:spcBef>
                <a:spcPct val="0"/>
              </a:spcBef>
              <a:buSzPct val="25000"/>
            </a:pPr>
            <a:r>
              <a:rPr lang="en-US" sz="1800" smtClean="0"/>
              <a:t>Between negative number and positive number</a:t>
            </a:r>
          </a:p>
          <a:p>
            <a:pPr>
              <a:spcBef>
                <a:spcPct val="0"/>
              </a:spcBef>
              <a:buSzPct val="25000"/>
            </a:pPr>
            <a:r>
              <a:rPr lang="en-US" sz="1800" smtClean="0"/>
              <a:t>Write a conversation between someone with expertise in the topic and someone who would need the expertise. The expert offers supporting details and definitions.</a:t>
            </a:r>
          </a:p>
          <a:p>
            <a:pPr>
              <a:spcBef>
                <a:spcPct val="0"/>
              </a:spcBef>
              <a:buSzPct val="25000"/>
            </a:pPr>
            <a:r>
              <a:rPr lang="en-US" sz="1800" smtClean="0"/>
              <a:t>Between potential and kinetic energy</a:t>
            </a:r>
          </a:p>
          <a:p>
            <a:pPr>
              <a:spcBef>
                <a:spcPct val="0"/>
              </a:spcBef>
              <a:buSzPct val="25000"/>
            </a:pPr>
            <a:r>
              <a:rPr lang="en-US" sz="1800" smtClean="0"/>
              <a:t>Between bench press and pectoral muscles</a:t>
            </a:r>
          </a:p>
          <a:p>
            <a:pPr>
              <a:spcBef>
                <a:spcPct val="0"/>
              </a:spcBef>
              <a:buSzPct val="25000"/>
            </a:pPr>
            <a:r>
              <a:rPr lang="en-US" sz="1800" smtClean="0"/>
              <a:t>Between musician and instrument</a:t>
            </a:r>
          </a:p>
          <a:p>
            <a:pPr>
              <a:spcBef>
                <a:spcPct val="0"/>
              </a:spcBef>
              <a:buSzPct val="25000"/>
            </a:pPr>
            <a:r>
              <a:rPr lang="en-US" sz="1800" smtClean="0"/>
              <a:t>Between art gallery owner and customer – “How can this painting be worth $100,000?”</a:t>
            </a:r>
          </a:p>
        </p:txBody>
      </p:sp>
    </p:spTree>
    <p:extLst>
      <p:ext uri="{BB962C8B-B14F-4D97-AF65-F5344CB8AC3E}">
        <p14:creationId xmlns:p14="http://schemas.microsoft.com/office/powerpoint/2010/main" val="11951186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21" name="Shape 109"/>
          <p:cNvSpPr>
            <a:spLocks noGrp="1" noRot="1" noChangeAspect="1"/>
          </p:cNvSpPr>
          <p:nvPr>
            <p:ph type="sldImg" idx="2"/>
          </p:nvPr>
        </p:nvSpPr>
        <p:spPr>
          <a:ln>
            <a:noFill/>
          </a:ln>
        </p:spPr>
      </p:sp>
      <p:sp>
        <p:nvSpPr>
          <p:cNvPr id="30722" name="Shape 110"/>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3 do’s and don’ts when using, applying, and relating to the content.</a:t>
            </a:r>
          </a:p>
          <a:p>
            <a:pPr>
              <a:spcBef>
                <a:spcPct val="0"/>
              </a:spcBef>
              <a:buSzPct val="25000"/>
            </a:pPr>
            <a:r>
              <a:rPr lang="en-US" sz="1800" smtClean="0"/>
              <a:t>3 do’s and don’ts for solving an equation</a:t>
            </a:r>
          </a:p>
          <a:p>
            <a:pPr>
              <a:spcBef>
                <a:spcPct val="0"/>
              </a:spcBef>
              <a:buSzPct val="25000"/>
            </a:pPr>
            <a:r>
              <a:rPr lang="en-US" sz="1800" smtClean="0"/>
              <a:t>3 do’s and don’ts for global warming</a:t>
            </a:r>
          </a:p>
        </p:txBody>
      </p:sp>
    </p:spTree>
    <p:extLst>
      <p:ext uri="{BB962C8B-B14F-4D97-AF65-F5344CB8AC3E}">
        <p14:creationId xmlns:p14="http://schemas.microsoft.com/office/powerpoint/2010/main" val="27018242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2769" name="Shape 118"/>
          <p:cNvSpPr>
            <a:spLocks noGrp="1" noRot="1" noChangeAspect="1"/>
          </p:cNvSpPr>
          <p:nvPr>
            <p:ph type="sldImg" idx="2"/>
          </p:nvPr>
        </p:nvSpPr>
        <p:spPr>
          <a:ln>
            <a:noFill/>
          </a:ln>
        </p:spPr>
      </p:sp>
      <p:sp>
        <p:nvSpPr>
          <p:cNvPr id="32770" name="Shape 119"/>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3 do’s and don’ts when using, applying, and relating to the content.</a:t>
            </a:r>
          </a:p>
          <a:p>
            <a:pPr>
              <a:spcBef>
                <a:spcPct val="0"/>
              </a:spcBef>
              <a:buSzPct val="25000"/>
            </a:pPr>
            <a:r>
              <a:rPr lang="en-US" sz="1800" smtClean="0"/>
              <a:t>3 do’s and don’ts for solving an equation</a:t>
            </a:r>
          </a:p>
          <a:p>
            <a:pPr>
              <a:spcBef>
                <a:spcPct val="0"/>
              </a:spcBef>
              <a:buSzPct val="25000"/>
            </a:pPr>
            <a:r>
              <a:rPr lang="en-US" sz="1800" smtClean="0"/>
              <a:t>3 do’s and don’ts for global warming</a:t>
            </a:r>
          </a:p>
        </p:txBody>
      </p:sp>
    </p:spTree>
    <p:extLst>
      <p:ext uri="{BB962C8B-B14F-4D97-AF65-F5344CB8AC3E}">
        <p14:creationId xmlns:p14="http://schemas.microsoft.com/office/powerpoint/2010/main" val="2810992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Shape 127"/>
          <p:cNvSpPr>
            <a:spLocks noGrp="1" noRot="1" noChangeAspect="1"/>
          </p:cNvSpPr>
          <p:nvPr>
            <p:ph type="sldImg" idx="2"/>
          </p:nvPr>
        </p:nvSpPr>
        <p:spPr>
          <a:ln>
            <a:noFill/>
          </a:ln>
        </p:spPr>
      </p:sp>
      <p:sp>
        <p:nvSpPr>
          <p:cNvPr id="34818" name="Shape 128"/>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How to be a tornado</a:t>
            </a:r>
          </a:p>
          <a:p>
            <a:pPr>
              <a:spcBef>
                <a:spcPct val="0"/>
              </a:spcBef>
              <a:buSzPct val="25000"/>
            </a:pPr>
            <a:r>
              <a:rPr lang="en-US" sz="1800" smtClean="0"/>
              <a:t>How to be a shark</a:t>
            </a:r>
          </a:p>
          <a:p>
            <a:pPr>
              <a:spcBef>
                <a:spcPct val="0"/>
              </a:spcBef>
              <a:buSzPct val="25000"/>
            </a:pPr>
            <a:r>
              <a:rPr lang="en-US" sz="1800" smtClean="0"/>
              <a:t>How to be a rhombus</a:t>
            </a:r>
          </a:p>
        </p:txBody>
      </p:sp>
    </p:spTree>
    <p:extLst>
      <p:ext uri="{BB962C8B-B14F-4D97-AF65-F5344CB8AC3E}">
        <p14:creationId xmlns:p14="http://schemas.microsoft.com/office/powerpoint/2010/main" val="55159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Shape 136"/>
          <p:cNvSpPr>
            <a:spLocks noGrp="1" noRot="1" noChangeAspect="1"/>
          </p:cNvSpPr>
          <p:nvPr>
            <p:ph type="sldImg" idx="2"/>
          </p:nvPr>
        </p:nvSpPr>
        <p:spPr>
          <a:ln>
            <a:noFill/>
          </a:ln>
        </p:spPr>
      </p:sp>
      <p:sp>
        <p:nvSpPr>
          <p:cNvPr id="36866" name="Shape 137"/>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How to be a tornado</a:t>
            </a:r>
          </a:p>
          <a:p>
            <a:pPr>
              <a:spcBef>
                <a:spcPct val="0"/>
              </a:spcBef>
              <a:buSzPct val="25000"/>
            </a:pPr>
            <a:r>
              <a:rPr lang="en-US" sz="1800" smtClean="0"/>
              <a:t>How to be a shark</a:t>
            </a:r>
          </a:p>
          <a:p>
            <a:pPr>
              <a:spcBef>
                <a:spcPct val="0"/>
              </a:spcBef>
              <a:buSzPct val="25000"/>
            </a:pPr>
            <a:r>
              <a:rPr lang="en-US" sz="1800" smtClean="0"/>
              <a:t>How to be a rhombus</a:t>
            </a:r>
          </a:p>
        </p:txBody>
      </p:sp>
    </p:spTree>
    <p:extLst>
      <p:ext uri="{BB962C8B-B14F-4D97-AF65-F5344CB8AC3E}">
        <p14:creationId xmlns:p14="http://schemas.microsoft.com/office/powerpoint/2010/main" val="11733674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8913" name="Shape 145"/>
          <p:cNvSpPr>
            <a:spLocks noGrp="1" noRot="1" noChangeAspect="1"/>
          </p:cNvSpPr>
          <p:nvPr>
            <p:ph type="sldImg" idx="2"/>
          </p:nvPr>
        </p:nvSpPr>
        <p:spPr>
          <a:ln>
            <a:noFill/>
          </a:ln>
        </p:spPr>
      </p:sp>
      <p:sp>
        <p:nvSpPr>
          <p:cNvPr id="38914" name="Shape 146"/>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Create a multiple choice question based on today’s topic. Sometimes the real answer is the absurdity.</a:t>
            </a:r>
          </a:p>
        </p:txBody>
      </p:sp>
    </p:spTree>
    <p:extLst>
      <p:ext uri="{BB962C8B-B14F-4D97-AF65-F5344CB8AC3E}">
        <p14:creationId xmlns:p14="http://schemas.microsoft.com/office/powerpoint/2010/main" val="4255445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0961" name="Shape 154"/>
          <p:cNvSpPr>
            <a:spLocks noGrp="1" noRot="1" noChangeAspect="1"/>
          </p:cNvSpPr>
          <p:nvPr>
            <p:ph type="sldImg" idx="2"/>
          </p:nvPr>
        </p:nvSpPr>
        <p:spPr>
          <a:ln>
            <a:noFill/>
          </a:ln>
        </p:spPr>
      </p:sp>
      <p:sp>
        <p:nvSpPr>
          <p:cNvPr id="40962" name="Shape 155"/>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Create a multiple choice question based on today’s topic. Sometimes the real answer is the absurdity.</a:t>
            </a:r>
          </a:p>
        </p:txBody>
      </p:sp>
    </p:spTree>
    <p:extLst>
      <p:ext uri="{BB962C8B-B14F-4D97-AF65-F5344CB8AC3E}">
        <p14:creationId xmlns:p14="http://schemas.microsoft.com/office/powerpoint/2010/main" val="2961125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131151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3009" name="Shape 163"/>
          <p:cNvSpPr>
            <a:spLocks noGrp="1" noRot="1" noChangeAspect="1"/>
          </p:cNvSpPr>
          <p:nvPr>
            <p:ph type="sldImg" idx="2"/>
          </p:nvPr>
        </p:nvSpPr>
        <p:spPr>
          <a:ln>
            <a:noFill/>
          </a:ln>
        </p:spPr>
      </p:sp>
      <p:sp>
        <p:nvSpPr>
          <p:cNvPr id="43010" name="Shape 164"/>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Write a headline that captures the main idea of the topic. Include a strong verb.</a:t>
            </a:r>
          </a:p>
        </p:txBody>
      </p:sp>
    </p:spTree>
    <p:extLst>
      <p:ext uri="{BB962C8B-B14F-4D97-AF65-F5344CB8AC3E}">
        <p14:creationId xmlns:p14="http://schemas.microsoft.com/office/powerpoint/2010/main" val="3007686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7" name="Shape 172"/>
          <p:cNvSpPr>
            <a:spLocks noGrp="1" noRot="1" noChangeAspect="1"/>
          </p:cNvSpPr>
          <p:nvPr>
            <p:ph type="sldImg" idx="2"/>
          </p:nvPr>
        </p:nvSpPr>
        <p:spPr>
          <a:ln>
            <a:noFill/>
          </a:ln>
        </p:spPr>
      </p:sp>
      <p:sp>
        <p:nvSpPr>
          <p:cNvPr id="45058" name="Shape 173"/>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Write a headline that captures the main idea of the topic. Include a strong verb.</a:t>
            </a:r>
          </a:p>
        </p:txBody>
      </p:sp>
    </p:spTree>
    <p:extLst>
      <p:ext uri="{BB962C8B-B14F-4D97-AF65-F5344CB8AC3E}">
        <p14:creationId xmlns:p14="http://schemas.microsoft.com/office/powerpoint/2010/main" val="1055809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7105" name="Shape 181"/>
          <p:cNvSpPr>
            <a:spLocks noGrp="1" noRot="1" noChangeAspect="1"/>
          </p:cNvSpPr>
          <p:nvPr>
            <p:ph type="sldImg" idx="2"/>
          </p:nvPr>
        </p:nvSpPr>
        <p:spPr>
          <a:ln>
            <a:noFill/>
          </a:ln>
        </p:spPr>
      </p:sp>
      <p:sp>
        <p:nvSpPr>
          <p:cNvPr id="47106" name="Shape 182"/>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Using exactly twelve words summarize the lesson.</a:t>
            </a:r>
          </a:p>
        </p:txBody>
      </p:sp>
    </p:spTree>
    <p:extLst>
      <p:ext uri="{BB962C8B-B14F-4D97-AF65-F5344CB8AC3E}">
        <p14:creationId xmlns:p14="http://schemas.microsoft.com/office/powerpoint/2010/main" val="13372868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3" name="Shape 190"/>
          <p:cNvSpPr>
            <a:spLocks noGrp="1" noRot="1" noChangeAspect="1"/>
          </p:cNvSpPr>
          <p:nvPr>
            <p:ph type="sldImg" idx="2"/>
          </p:nvPr>
        </p:nvSpPr>
        <p:spPr>
          <a:ln>
            <a:noFill/>
          </a:ln>
        </p:spPr>
      </p:sp>
      <p:sp>
        <p:nvSpPr>
          <p:cNvPr id="49154" name="Shape 191"/>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Using exactly twelve words summarize the lesson.</a:t>
            </a:r>
          </a:p>
        </p:txBody>
      </p:sp>
    </p:spTree>
    <p:extLst>
      <p:ext uri="{BB962C8B-B14F-4D97-AF65-F5344CB8AC3E}">
        <p14:creationId xmlns:p14="http://schemas.microsoft.com/office/powerpoint/2010/main" val="36464706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1201" name="Shape 199"/>
          <p:cNvSpPr>
            <a:spLocks noGrp="1" noRot="1" noChangeAspect="1"/>
          </p:cNvSpPr>
          <p:nvPr>
            <p:ph type="sldImg" idx="2"/>
          </p:nvPr>
        </p:nvSpPr>
        <p:spPr>
          <a:ln>
            <a:noFill/>
          </a:ln>
        </p:spPr>
      </p:sp>
      <p:sp>
        <p:nvSpPr>
          <p:cNvPr id="51202" name="Shape 200"/>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738847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3249" name="Shape 208"/>
          <p:cNvSpPr>
            <a:spLocks noGrp="1" noRot="1" noChangeAspect="1"/>
          </p:cNvSpPr>
          <p:nvPr>
            <p:ph type="sldImg" idx="2"/>
          </p:nvPr>
        </p:nvSpPr>
        <p:spPr>
          <a:ln>
            <a:noFill/>
          </a:ln>
        </p:spPr>
      </p:sp>
      <p:sp>
        <p:nvSpPr>
          <p:cNvPr id="53250" name="Shape 209"/>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16903942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5297" name="Shape 217"/>
          <p:cNvSpPr>
            <a:spLocks noGrp="1" noRot="1" noChangeAspect="1"/>
          </p:cNvSpPr>
          <p:nvPr>
            <p:ph type="sldImg" idx="2"/>
          </p:nvPr>
        </p:nvSpPr>
        <p:spPr>
          <a:ln>
            <a:noFill/>
          </a:ln>
        </p:spPr>
      </p:sp>
      <p:sp>
        <p:nvSpPr>
          <p:cNvPr id="55298" name="Shape 218"/>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List facts you know on the topic. Number the facts with the first fact being the fact least likely to give away the answer to the riddle. The highest number goes to the fact the would most likely give away the answer. Think of an ending question. (What is it?)</a:t>
            </a:r>
          </a:p>
          <a:p>
            <a:pPr>
              <a:spcBef>
                <a:spcPct val="0"/>
              </a:spcBef>
              <a:buSzPct val="25000"/>
            </a:pPr>
            <a:endParaRPr lang="en-US" sz="1800" smtClean="0"/>
          </a:p>
        </p:txBody>
      </p:sp>
    </p:spTree>
    <p:extLst>
      <p:ext uri="{BB962C8B-B14F-4D97-AF65-F5344CB8AC3E}">
        <p14:creationId xmlns:p14="http://schemas.microsoft.com/office/powerpoint/2010/main" val="31467329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7345" name="Shape 226"/>
          <p:cNvSpPr>
            <a:spLocks noGrp="1" noRot="1" noChangeAspect="1"/>
          </p:cNvSpPr>
          <p:nvPr>
            <p:ph type="sldImg" idx="2"/>
          </p:nvPr>
        </p:nvSpPr>
        <p:spPr>
          <a:ln>
            <a:noFill/>
          </a:ln>
        </p:spPr>
      </p:sp>
      <p:sp>
        <p:nvSpPr>
          <p:cNvPr id="57346" name="Shape 227"/>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List facts you know on the topic. Number the facts with the first fact being the fact least likely to give away the answer to the riddle. The highest number goes to the fact the would most likely give away the answer. Think of an ending question. (What is it?)</a:t>
            </a:r>
          </a:p>
          <a:p>
            <a:pPr>
              <a:spcBef>
                <a:spcPct val="0"/>
              </a:spcBef>
              <a:buSzPct val="25000"/>
            </a:pPr>
            <a:endParaRPr lang="en-US" sz="1800" smtClean="0"/>
          </a:p>
        </p:txBody>
      </p:sp>
    </p:spTree>
    <p:extLst>
      <p:ext uri="{BB962C8B-B14F-4D97-AF65-F5344CB8AC3E}">
        <p14:creationId xmlns:p14="http://schemas.microsoft.com/office/powerpoint/2010/main" val="20900594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59393" name="Shape 235"/>
          <p:cNvSpPr>
            <a:spLocks noGrp="1" noRot="1" noChangeAspect="1"/>
          </p:cNvSpPr>
          <p:nvPr>
            <p:ph type="sldImg" idx="2"/>
          </p:nvPr>
        </p:nvSpPr>
        <p:spPr>
          <a:ln>
            <a:noFill/>
          </a:ln>
        </p:spPr>
      </p:sp>
      <p:sp>
        <p:nvSpPr>
          <p:cNvPr id="59394" name="Shape 236"/>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Draw something that makes no sense based on what has been learned about the topic. Write a caption of explanation. For instance, a rabbit eating a steak; people sunbathing on Neptune; a honeybee reading a map </a:t>
            </a:r>
          </a:p>
        </p:txBody>
      </p:sp>
    </p:spTree>
    <p:extLst>
      <p:ext uri="{BB962C8B-B14F-4D97-AF65-F5344CB8AC3E}">
        <p14:creationId xmlns:p14="http://schemas.microsoft.com/office/powerpoint/2010/main" val="338484700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1441" name="Shape 246"/>
          <p:cNvSpPr>
            <a:spLocks noGrp="1" noRot="1" noChangeAspect="1"/>
          </p:cNvSpPr>
          <p:nvPr>
            <p:ph type="sldImg" idx="2"/>
          </p:nvPr>
        </p:nvSpPr>
        <p:spPr>
          <a:ln>
            <a:noFill/>
          </a:ln>
        </p:spPr>
      </p:sp>
      <p:sp>
        <p:nvSpPr>
          <p:cNvPr id="61442" name="Shape 247"/>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Draw something that makes no sense based on what has been learned about the topic. Write a caption of explanation. For instance, a rabbit eating a steak; people sunbathing on Neptune; a honeybee reading a map </a:t>
            </a:r>
          </a:p>
        </p:txBody>
      </p:sp>
    </p:spTree>
    <p:extLst>
      <p:ext uri="{BB962C8B-B14F-4D97-AF65-F5344CB8AC3E}">
        <p14:creationId xmlns:p14="http://schemas.microsoft.com/office/powerpoint/2010/main" val="3789274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a:ln>
            <a:headEnd/>
            <a:tailEnd/>
          </a:ln>
        </p:spPr>
      </p:sp>
      <p:sp>
        <p:nvSpPr>
          <p:cNvPr id="77827"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dirty="0" smtClean="0"/>
          </a:p>
        </p:txBody>
      </p:sp>
    </p:spTree>
    <p:extLst>
      <p:ext uri="{BB962C8B-B14F-4D97-AF65-F5344CB8AC3E}">
        <p14:creationId xmlns:p14="http://schemas.microsoft.com/office/powerpoint/2010/main" val="16468702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3489" name="Shape 255"/>
          <p:cNvSpPr>
            <a:spLocks noGrp="1" noRot="1" noChangeAspect="1"/>
          </p:cNvSpPr>
          <p:nvPr>
            <p:ph type="sldImg" idx="2"/>
          </p:nvPr>
        </p:nvSpPr>
        <p:spPr>
          <a:ln>
            <a:noFill/>
          </a:ln>
        </p:spPr>
      </p:sp>
      <p:sp>
        <p:nvSpPr>
          <p:cNvPr id="63490" name="Shape 256"/>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Include some “ooh!” facts. Top Ten Reasons Why I want to Be a Grizzly Bear. Top Ten Ways to Get a British Soldier Mad at You. Top Ten Reasons Why I’m Proud to Be a Quadrilateral.</a:t>
            </a:r>
          </a:p>
          <a:p>
            <a:pPr>
              <a:spcBef>
                <a:spcPct val="0"/>
              </a:spcBef>
              <a:buSzPct val="25000"/>
            </a:pPr>
            <a:endParaRPr lang="en-US" sz="1800" smtClean="0"/>
          </a:p>
        </p:txBody>
      </p:sp>
    </p:spTree>
    <p:extLst>
      <p:ext uri="{BB962C8B-B14F-4D97-AF65-F5344CB8AC3E}">
        <p14:creationId xmlns:p14="http://schemas.microsoft.com/office/powerpoint/2010/main" val="11536201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5537" name="Shape 264"/>
          <p:cNvSpPr>
            <a:spLocks noGrp="1" noRot="1" noChangeAspect="1"/>
          </p:cNvSpPr>
          <p:nvPr>
            <p:ph type="sldImg" idx="2"/>
          </p:nvPr>
        </p:nvSpPr>
        <p:spPr>
          <a:ln>
            <a:noFill/>
          </a:ln>
        </p:spPr>
      </p:sp>
      <p:sp>
        <p:nvSpPr>
          <p:cNvPr id="65538" name="Shape 265"/>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Include some “ooh!” facts. Top Ten Reasons Why I want to Be a Grizzly Bear. Top Ten Ways to Get a British Soldier Mad at You. Top Ten Reasons Why I’m Proud to Be a Quadrilateral.</a:t>
            </a:r>
          </a:p>
          <a:p>
            <a:pPr>
              <a:spcBef>
                <a:spcPct val="0"/>
              </a:spcBef>
              <a:buSzPct val="25000"/>
            </a:pPr>
            <a:endParaRPr lang="en-US" sz="1800" smtClean="0"/>
          </a:p>
        </p:txBody>
      </p:sp>
    </p:spTree>
    <p:extLst>
      <p:ext uri="{BB962C8B-B14F-4D97-AF65-F5344CB8AC3E}">
        <p14:creationId xmlns:p14="http://schemas.microsoft.com/office/powerpoint/2010/main" val="34457604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a:ln>
            <a:headEnd/>
            <a:tailEnd/>
          </a:ln>
        </p:spPr>
      </p:sp>
      <p:sp>
        <p:nvSpPr>
          <p:cNvPr id="82947"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smtClean="0"/>
          </a:p>
        </p:txBody>
      </p:sp>
    </p:spTree>
    <p:extLst>
      <p:ext uri="{BB962C8B-B14F-4D97-AF65-F5344CB8AC3E}">
        <p14:creationId xmlns:p14="http://schemas.microsoft.com/office/powerpoint/2010/main" val="6322457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TextEdit="1"/>
          </p:cNvSpPr>
          <p:nvPr>
            <p:ph type="sldImg"/>
          </p:nvPr>
        </p:nvSpPr>
        <p:spPr>
          <a:ln>
            <a:headEnd/>
            <a:tailEnd/>
          </a:ln>
        </p:spPr>
      </p:sp>
      <p:sp>
        <p:nvSpPr>
          <p:cNvPr id="84995"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smtClean="0"/>
          </a:p>
        </p:txBody>
      </p:sp>
    </p:spTree>
    <p:extLst>
      <p:ext uri="{BB962C8B-B14F-4D97-AF65-F5344CB8AC3E}">
        <p14:creationId xmlns:p14="http://schemas.microsoft.com/office/powerpoint/2010/main" val="18209998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7585" name="Shape 274"/>
          <p:cNvSpPr>
            <a:spLocks noGrp="1" noRot="1" noChangeAspect="1"/>
          </p:cNvSpPr>
          <p:nvPr>
            <p:ph type="sldImg" idx="2"/>
          </p:nvPr>
        </p:nvSpPr>
        <p:spPr>
          <a:ln>
            <a:noFill/>
          </a:ln>
        </p:spPr>
      </p:sp>
      <p:sp>
        <p:nvSpPr>
          <p:cNvPr id="67586" name="Shape 275"/>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r>
              <a:rPr lang="en-US" smtClean="0"/>
              <a:t>four corners of the room</a:t>
            </a:r>
          </a:p>
        </p:txBody>
      </p:sp>
    </p:spTree>
    <p:extLst>
      <p:ext uri="{BB962C8B-B14F-4D97-AF65-F5344CB8AC3E}">
        <p14:creationId xmlns:p14="http://schemas.microsoft.com/office/powerpoint/2010/main" val="32142080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9633" name="Shape 283"/>
          <p:cNvSpPr>
            <a:spLocks noGrp="1" noRot="1" noChangeAspect="1"/>
          </p:cNvSpPr>
          <p:nvPr>
            <p:ph type="sldImg" idx="2"/>
          </p:nvPr>
        </p:nvSpPr>
        <p:spPr>
          <a:ln>
            <a:noFill/>
          </a:ln>
        </p:spPr>
      </p:sp>
      <p:sp>
        <p:nvSpPr>
          <p:cNvPr id="69634" name="Shape 284"/>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7413670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a:ln>
            <a:headEnd/>
            <a:tailEnd/>
          </a:ln>
        </p:spPr>
      </p:sp>
      <p:sp>
        <p:nvSpPr>
          <p:cNvPr id="80899"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smtClean="0"/>
          </a:p>
        </p:txBody>
      </p:sp>
    </p:spTree>
    <p:extLst>
      <p:ext uri="{BB962C8B-B14F-4D97-AF65-F5344CB8AC3E}">
        <p14:creationId xmlns:p14="http://schemas.microsoft.com/office/powerpoint/2010/main" val="122469624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2705" name="Shape 290"/>
          <p:cNvSpPr>
            <a:spLocks noGrp="1" noRot="1" noChangeAspect="1"/>
          </p:cNvSpPr>
          <p:nvPr>
            <p:ph type="sldImg" idx="2"/>
          </p:nvPr>
        </p:nvSpPr>
        <p:spPr>
          <a:noFill/>
          <a:ln cap="flat">
            <a:round/>
          </a:ln>
        </p:spPr>
      </p:sp>
      <p:sp>
        <p:nvSpPr>
          <p:cNvPr id="72706" name="Shape 291"/>
          <p:cNvSpPr txBox="1">
            <a:spLocks noGrp="1"/>
          </p:cNvSpPr>
          <p:nvPr>
            <p:ph type="body" idx="1"/>
          </p:nvPr>
        </p:nvSpPr>
        <p:spPr bwMode="auto">
          <a:noFill/>
        </p:spPr>
        <p:txBody>
          <a:bodyPr vert="horz" wrap="square" numCol="1" compatLnSpc="1">
            <a:prstTxWarp prst="textNoShape">
              <a:avLst/>
            </a:prstTxWarp>
          </a:bodyPr>
          <a:lstStyle/>
          <a:p>
            <a:pPr>
              <a:spcBef>
                <a:spcPct val="0"/>
              </a:spcBef>
            </a:pPr>
            <a:endParaRPr lang="en-US" smtClean="0"/>
          </a:p>
        </p:txBody>
      </p:sp>
    </p:spTree>
    <p:extLst>
      <p:ext uri="{BB962C8B-B14F-4D97-AF65-F5344CB8AC3E}">
        <p14:creationId xmlns:p14="http://schemas.microsoft.com/office/powerpoint/2010/main" val="3607146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3313" name="Shape 46"/>
          <p:cNvSpPr>
            <a:spLocks noGrp="1" noRot="1" noChangeAspect="1"/>
          </p:cNvSpPr>
          <p:nvPr>
            <p:ph type="sldImg" idx="2"/>
          </p:nvPr>
        </p:nvSpPr>
        <p:spPr>
          <a:ln>
            <a:noFill/>
          </a:ln>
        </p:spPr>
      </p:sp>
      <p:sp>
        <p:nvSpPr>
          <p:cNvPr id="13314" name="Shape 47"/>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pPr>
            <a:r>
              <a:rPr lang="en-US" smtClean="0"/>
              <a:t>Unlike </a:t>
            </a:r>
            <a:r>
              <a:rPr lang="en-US" b="1" smtClean="0"/>
              <a:t>summative assessment</a:t>
            </a:r>
            <a:r>
              <a:rPr lang="en-US" smtClean="0"/>
              <a:t>, which evaluates student learning according to a benchmark, formative assessment monitors student understanding so that kids are always aware of their academic strengths and learning gaps. Meanwhile, teachers can improve the effectiveness of their instruction, re-teaching if necessary. "When the cook tastes the soup," writes Robert E. Stake, "that's formative; when the guests taste the soup, that's summative." </a:t>
            </a:r>
          </a:p>
        </p:txBody>
      </p:sp>
    </p:spTree>
    <p:extLst>
      <p:ext uri="{BB962C8B-B14F-4D97-AF65-F5344CB8AC3E}">
        <p14:creationId xmlns:p14="http://schemas.microsoft.com/office/powerpoint/2010/main" val="37057711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1265" name="Shape 39"/>
          <p:cNvSpPr>
            <a:spLocks noGrp="1" noRot="1" noChangeAspect="1"/>
          </p:cNvSpPr>
          <p:nvPr>
            <p:ph type="sldImg" idx="2"/>
          </p:nvPr>
        </p:nvSpPr>
        <p:spPr>
          <a:ln>
            <a:noFill/>
          </a:ln>
        </p:spPr>
      </p:sp>
      <p:sp>
        <p:nvSpPr>
          <p:cNvPr id="11266" name="Shape 40"/>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We are hearing from teachers that they would like to have a toolbox of quick assessments. You will leave today with a list of ideas that you have tailored  specifically for your classroom.</a:t>
            </a:r>
          </a:p>
        </p:txBody>
      </p:sp>
    </p:spTree>
    <p:extLst>
      <p:ext uri="{BB962C8B-B14F-4D97-AF65-F5344CB8AC3E}">
        <p14:creationId xmlns:p14="http://schemas.microsoft.com/office/powerpoint/2010/main" val="180927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a:ln>
            <a:headEnd/>
            <a:tailEnd/>
          </a:ln>
        </p:spPr>
      </p:sp>
      <p:sp>
        <p:nvSpPr>
          <p:cNvPr id="78851"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smtClean="0"/>
          </a:p>
        </p:txBody>
      </p:sp>
    </p:spTree>
    <p:extLst>
      <p:ext uri="{BB962C8B-B14F-4D97-AF65-F5344CB8AC3E}">
        <p14:creationId xmlns:p14="http://schemas.microsoft.com/office/powerpoint/2010/main" val="330779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a:ln>
            <a:headEnd/>
            <a:tailEnd/>
          </a:ln>
        </p:spPr>
      </p:sp>
      <p:sp>
        <p:nvSpPr>
          <p:cNvPr id="79875" name="Rectangle 3"/>
          <p:cNvSpPr txBox="1">
            <a:spLocks noGrp="1"/>
          </p:cNvSpPr>
          <p:nvPr>
            <p:ph type="body" idx="1"/>
          </p:nvPr>
        </p:nvSpPr>
        <p:spPr bwMode="auto">
          <a:noFill/>
        </p:spPr>
        <p:txBody>
          <a:bodyPr vert="horz" wrap="square" numCol="1" compatLnSpc="1">
            <a:prstTxWarp prst="textNoShape">
              <a:avLst/>
            </a:prstTxWarp>
          </a:bodyPr>
          <a:lstStyle/>
          <a:p>
            <a:pPr>
              <a:spcBef>
                <a:spcPct val="30000"/>
              </a:spcBef>
            </a:pPr>
            <a:endParaRPr lang="en-US" smtClean="0"/>
          </a:p>
        </p:txBody>
      </p:sp>
    </p:spTree>
    <p:extLst>
      <p:ext uri="{BB962C8B-B14F-4D97-AF65-F5344CB8AC3E}">
        <p14:creationId xmlns:p14="http://schemas.microsoft.com/office/powerpoint/2010/main" val="2288941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8433" name="Shape 55"/>
          <p:cNvSpPr>
            <a:spLocks noGrp="1" noRot="1" noChangeAspect="1"/>
          </p:cNvSpPr>
          <p:nvPr>
            <p:ph type="sldImg" idx="2"/>
          </p:nvPr>
        </p:nvSpPr>
        <p:spPr>
          <a:ln>
            <a:noFill/>
          </a:ln>
        </p:spPr>
      </p:sp>
      <p:sp>
        <p:nvSpPr>
          <p:cNvPr id="18434" name="Shape 56"/>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For each slide, you will think of a topic in your content area. You will adapt the prompt for your own use, and then you will have a minute or two, depending on the complexity, to try the assessment yourself.</a:t>
            </a:r>
          </a:p>
        </p:txBody>
      </p:sp>
    </p:spTree>
    <p:extLst>
      <p:ext uri="{BB962C8B-B14F-4D97-AF65-F5344CB8AC3E}">
        <p14:creationId xmlns:p14="http://schemas.microsoft.com/office/powerpoint/2010/main" val="2656665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481" name="Shape 64"/>
          <p:cNvSpPr>
            <a:spLocks noGrp="1" noRot="1" noChangeAspect="1"/>
          </p:cNvSpPr>
          <p:nvPr>
            <p:ph type="sldImg" idx="2"/>
          </p:nvPr>
        </p:nvSpPr>
        <p:spPr>
          <a:ln>
            <a:noFill/>
          </a:ln>
        </p:spPr>
      </p:sp>
      <p:sp>
        <p:nvSpPr>
          <p:cNvPr id="20482" name="Shape 65"/>
          <p:cNvSpPr txBox="1">
            <a:spLocks noGrp="1"/>
          </p:cNvSpPr>
          <p:nvPr>
            <p:ph type="body" idx="1"/>
          </p:nvPr>
        </p:nvSpPr>
        <p:spPr bwMode="auto">
          <a:noFill/>
        </p:spPr>
        <p:txBody>
          <a:bodyPr vert="horz" wrap="square" tIns="45700" bIns="45700" numCol="1" anchor="t" compatLnSpc="1">
            <a:prstTxWarp prst="textNoShape">
              <a:avLst/>
            </a:prstTxWarp>
          </a:bodyPr>
          <a:lstStyle/>
          <a:p>
            <a:pPr>
              <a:spcBef>
                <a:spcPct val="0"/>
              </a:spcBef>
              <a:buSzPct val="25000"/>
            </a:pPr>
            <a:r>
              <a:rPr lang="en-US" sz="1800" smtClean="0"/>
              <a:t>For each slide, you will think of a topic in your content area. You will adapt the prompt for your own use, and then you will have a minute or two, depending on the complexity, to try the assessment yourself.</a:t>
            </a:r>
          </a:p>
        </p:txBody>
      </p:sp>
    </p:spTree>
    <p:extLst>
      <p:ext uri="{BB962C8B-B14F-4D97-AF65-F5344CB8AC3E}">
        <p14:creationId xmlns:p14="http://schemas.microsoft.com/office/powerpoint/2010/main" val="3905012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Only">
  <p:cSld name="OBJECT_ONLY">
    <p:spTree>
      <p:nvGrpSpPr>
        <p:cNvPr id="1" name="Shape 14"/>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6"/>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Shape 9"/>
          <p:cNvSpPr txBox="1">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5" tIns="91425" rIns="91425" bIns="91425" numCol="1" anchor="ctr" anchorCtr="0" compatLnSpc="1">
            <a:prstTxWarp prst="textNoShape">
              <a:avLst/>
            </a:prstTxWarp>
          </a:bodyPr>
          <a:lstStyle/>
          <a:p>
            <a:pPr lvl="0"/>
            <a:endParaRPr lang="en-US" smtClean="0">
              <a:sym typeface="Arial" charset="0"/>
            </a:endParaRPr>
          </a:p>
        </p:txBody>
      </p:sp>
      <p:sp>
        <p:nvSpPr>
          <p:cNvPr id="1027" name="Shape 10"/>
          <p:cNvSpPr txBox="1">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p>
            <a:pPr lvl="0"/>
            <a:endParaRPr lang="en-US" smtClean="0">
              <a:sym typeface="Arial" charset="0"/>
            </a:endParaRPr>
          </a:p>
        </p:txBody>
      </p:sp>
      <p:sp>
        <p:nvSpPr>
          <p:cNvPr id="1028" name="Shape 11"/>
          <p:cNvSpPr txBox="1">
            <a:spLocks noGrp="1"/>
          </p:cNvSpPr>
          <p:nvPr>
            <p:ph type="dt" idx="10"/>
          </p:nvPr>
        </p:nvSpPr>
        <p:spPr bwMode="auto">
          <a:xfrm>
            <a:off x="457200" y="6245225"/>
            <a:ext cx="2133600" cy="47625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lvl1pPr>
              <a:defRPr/>
            </a:lvl1pPr>
          </a:lstStyle>
          <a:p>
            <a:endParaRPr lang="en-US"/>
          </a:p>
        </p:txBody>
      </p:sp>
      <p:sp>
        <p:nvSpPr>
          <p:cNvPr id="1029" name="Shape 12"/>
          <p:cNvSpPr txBox="1">
            <a:spLocks noGrp="1"/>
          </p:cNvSpPr>
          <p:nvPr>
            <p:ph type="ftr" idx="11"/>
          </p:nvPr>
        </p:nvSpPr>
        <p:spPr bwMode="auto">
          <a:xfrm>
            <a:off x="3124200" y="6245225"/>
            <a:ext cx="2895600" cy="47625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lvl1pPr algn="ctr">
              <a:defRPr/>
            </a:lvl1pPr>
          </a:lstStyle>
          <a:p>
            <a:endParaRPr lang="en-US"/>
          </a:p>
        </p:txBody>
      </p:sp>
      <p:sp>
        <p:nvSpPr>
          <p:cNvPr id="1030" name="Shape 13"/>
          <p:cNvSpPr txBox="1">
            <a:spLocks noGrp="1"/>
          </p:cNvSpPr>
          <p:nvPr>
            <p:ph type="sldNum" idx="12"/>
          </p:nvPr>
        </p:nvSpPr>
        <p:spPr bwMode="auto">
          <a:xfrm>
            <a:off x="6553200" y="6245225"/>
            <a:ext cx="2133600" cy="476250"/>
          </a:xfrm>
          <a:prstGeom prst="rect">
            <a:avLst/>
          </a:prstGeom>
          <a:noFill/>
          <a:ln w="9525">
            <a:noFill/>
            <a:miter lim="800000"/>
            <a:headEnd/>
            <a:tailEnd/>
          </a:ln>
        </p:spPr>
        <p:txBody>
          <a:bodyPr vert="horz" wrap="square" lIns="91425" tIns="91425" rIns="91425" bIns="91425" numCol="1" anchor="t" anchorCtr="0" compatLnSpc="1">
            <a:prstTxWarp prst="textNoShape">
              <a:avLst/>
            </a:prstTxWarp>
          </a:bodyPr>
          <a:lstStyle>
            <a:lvl1pPr algn="r">
              <a:defRPr/>
            </a:lvl1pPr>
          </a:lstStyle>
          <a:p>
            <a:endParaRPr lang="en-US"/>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Lst>
  <p:txStyles>
    <p:title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charset="0"/>
          <a:cs typeface="Arial" charset="0"/>
          <a:sym typeface="Arial" charset="0"/>
        </a:defRPr>
      </a:lvl3pPr>
      <a:lvl4pPr algn="l" rtl="0" eaLnBrk="0" fontAlgn="base" hangingPunct="0">
        <a:spcBef>
          <a:spcPct val="0"/>
        </a:spcBef>
        <a:spcAft>
          <a:spcPct val="0"/>
        </a:spcAft>
        <a:defRPr sz="1400">
          <a:solidFill>
            <a:srgbClr val="000000"/>
          </a:solidFill>
          <a:latin typeface="Arial" charset="0"/>
          <a:cs typeface="Arial" charset="0"/>
          <a:sym typeface="Arial" charset="0"/>
        </a:defRPr>
      </a:lvl4pPr>
      <a:lvl5pPr algn="l" rtl="0" eaLnBrk="0" fontAlgn="base" hangingPunct="0">
        <a:spcBef>
          <a:spcPct val="0"/>
        </a:spcBef>
        <a:spcAft>
          <a:spcPct val="0"/>
        </a:spcAft>
        <a:defRPr sz="1400">
          <a:solidFill>
            <a:srgbClr val="000000"/>
          </a:solidFill>
          <a:latin typeface="Arial" charset="0"/>
          <a:cs typeface="Arial" charset="0"/>
          <a:sym typeface="Arial" charset="0"/>
        </a:defRPr>
      </a:lvl5pPr>
      <a:lvl6pPr marL="457200" algn="l" rtl="0" eaLnBrk="0" fontAlgn="base" hangingPunct="0">
        <a:spcBef>
          <a:spcPct val="0"/>
        </a:spcBef>
        <a:spcAft>
          <a:spcPct val="0"/>
        </a:spcAft>
        <a:defRPr sz="1400">
          <a:solidFill>
            <a:srgbClr val="000000"/>
          </a:solidFill>
          <a:latin typeface="Arial" charset="0"/>
          <a:cs typeface="Arial" charset="0"/>
          <a:sym typeface="Arial" charset="0"/>
        </a:defRPr>
      </a:lvl6pPr>
      <a:lvl7pPr marL="914400" algn="l" rtl="0" eaLnBrk="0" fontAlgn="base" hangingPunct="0">
        <a:spcBef>
          <a:spcPct val="0"/>
        </a:spcBef>
        <a:spcAft>
          <a:spcPct val="0"/>
        </a:spcAft>
        <a:defRPr sz="1400">
          <a:solidFill>
            <a:srgbClr val="000000"/>
          </a:solidFill>
          <a:latin typeface="Arial" charset="0"/>
          <a:cs typeface="Arial" charset="0"/>
          <a:sym typeface="Arial" charset="0"/>
        </a:defRPr>
      </a:lvl7pPr>
      <a:lvl8pPr marL="1371600" algn="l" rtl="0" eaLnBrk="0" fontAlgn="base" hangingPunct="0">
        <a:spcBef>
          <a:spcPct val="0"/>
        </a:spcBef>
        <a:spcAft>
          <a:spcPct val="0"/>
        </a:spcAft>
        <a:defRPr sz="1400">
          <a:solidFill>
            <a:srgbClr val="000000"/>
          </a:solidFill>
          <a:latin typeface="Arial" charset="0"/>
          <a:cs typeface="Arial" charset="0"/>
          <a:sym typeface="Arial" charset="0"/>
        </a:defRPr>
      </a:lvl8pPr>
      <a:lvl9pPr marL="1828800" algn="l" rtl="0" eaLnBrk="0" fontAlgn="base" hangingPunct="0">
        <a:spcBef>
          <a:spcPct val="0"/>
        </a:spcBef>
        <a:spcAft>
          <a:spcPct val="0"/>
        </a:spcAft>
        <a:defRPr sz="1400">
          <a:solidFill>
            <a:srgbClr val="000000"/>
          </a:solidFill>
          <a:latin typeface="Arial" charset="0"/>
          <a:cs typeface="Arial" charset="0"/>
          <a:sym typeface="Arial" charset="0"/>
        </a:defRPr>
      </a:lvl9pPr>
    </p:titleStyle>
    <p:bodyStyle>
      <a:defPPr marR="0" algn="l" rtl="0">
        <a:lnSpc>
          <a:spcPct val="100000"/>
        </a:lnSpc>
        <a:spcBef>
          <a:spcPts val="0"/>
        </a:spcBef>
        <a:spcAft>
          <a:spcPts val="0"/>
        </a:spcAft>
      </a:defPPr>
      <a:lvl1pPr algn="l" rtl="0" eaLnBrk="0" fontAlgn="base" hangingPunct="0">
        <a:spcBef>
          <a:spcPct val="0"/>
        </a:spcBef>
        <a:spcAft>
          <a:spcPct val="0"/>
        </a:spcAft>
        <a:defRPr sz="1400">
          <a:solidFill>
            <a:srgbClr val="000000"/>
          </a:solidFill>
          <a:latin typeface="Arial"/>
          <a:ea typeface="Arial"/>
          <a:cs typeface="Arial"/>
          <a:sym typeface="Arial" charset="0"/>
        </a:defRPr>
      </a:lvl1pPr>
      <a:lvl2pPr algn="l" rtl="0" eaLnBrk="0" fontAlgn="base" hangingPunct="0">
        <a:spcBef>
          <a:spcPct val="0"/>
        </a:spcBef>
        <a:spcAft>
          <a:spcPct val="0"/>
        </a:spcAft>
        <a:defRPr sz="1400">
          <a:solidFill>
            <a:srgbClr val="000000"/>
          </a:solidFill>
          <a:latin typeface="Arial"/>
          <a:ea typeface="Arial"/>
          <a:cs typeface="Arial"/>
          <a:sym typeface="Arial" charset="0"/>
        </a:defRPr>
      </a:lvl2pPr>
      <a:lvl3pPr algn="l" rtl="0" eaLnBrk="0" fontAlgn="base" hangingPunct="0">
        <a:spcBef>
          <a:spcPct val="0"/>
        </a:spcBef>
        <a:spcAft>
          <a:spcPct val="0"/>
        </a:spcAft>
        <a:defRPr sz="1400">
          <a:solidFill>
            <a:srgbClr val="000000"/>
          </a:solidFill>
          <a:latin typeface="Arial"/>
          <a:ea typeface="Arial"/>
          <a:cs typeface="Arial"/>
          <a:sym typeface="Arial" charset="0"/>
        </a:defRPr>
      </a:lvl3pPr>
      <a:lvl4pPr algn="l" rtl="0" eaLnBrk="0" fontAlgn="base" hangingPunct="0">
        <a:spcBef>
          <a:spcPct val="0"/>
        </a:spcBef>
        <a:spcAft>
          <a:spcPct val="0"/>
        </a:spcAft>
        <a:defRPr sz="1400">
          <a:solidFill>
            <a:srgbClr val="000000"/>
          </a:solidFill>
          <a:latin typeface="Arial"/>
          <a:ea typeface="Arial"/>
          <a:cs typeface="Arial"/>
          <a:sym typeface="Arial" charset="0"/>
        </a:defRPr>
      </a:lvl4pPr>
      <a:lvl5pPr algn="l" rtl="0" eaLnBrk="0" fontAlgn="base" hangingPunct="0">
        <a:spcBef>
          <a:spcPct val="0"/>
        </a:spcBef>
        <a:spcAft>
          <a:spcPct val="0"/>
        </a:spcAft>
        <a:defRPr sz="1400">
          <a:solidFill>
            <a:srgbClr val="000000"/>
          </a:solidFill>
          <a:latin typeface="Arial"/>
          <a:ea typeface="Arial"/>
          <a:cs typeface="Arial"/>
          <a:sym typeface="Arial" charset="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2.jpe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3.xml"/><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Shape 19"/>
          <p:cNvSpPr txBox="1">
            <a:spLocks noGrp="1"/>
          </p:cNvSpPr>
          <p:nvPr>
            <p:ph type="body" idx="4294967295"/>
          </p:nvPr>
        </p:nvSpPr>
        <p:spPr>
          <a:xfrm>
            <a:off x="457200" y="304800"/>
            <a:ext cx="8229600" cy="5851525"/>
          </a:xfrm>
        </p:spPr>
        <p:txBody>
          <a:bodyPr tIns="45700" bIns="45700"/>
          <a:lstStyle/>
          <a:p>
            <a:pPr eaLnBrk="1" hangingPunct="1"/>
            <a:endParaRPr lang="en-US" sz="1800" smtClean="0">
              <a:latin typeface="Arial" charset="0"/>
              <a:cs typeface="Arial" charset="0"/>
            </a:endParaRPr>
          </a:p>
        </p:txBody>
      </p:sp>
      <p:pic>
        <p:nvPicPr>
          <p:cNvPr id="8195" name="Shape 20"/>
          <p:cNvPicPr preferRelativeResize="0">
            <a:picLocks noChangeAspect="1" noChangeArrowheads="1"/>
          </p:cNvPicPr>
          <p:nvPr/>
        </p:nvPicPr>
        <p:blipFill>
          <a:blip r:embed="rId3"/>
          <a:srcRect/>
          <a:stretch>
            <a:fillRect/>
          </a:stretch>
        </p:blipFill>
        <p:spPr bwMode="auto">
          <a:xfrm>
            <a:off x="152400" y="381000"/>
            <a:ext cx="6096000" cy="6096000"/>
          </a:xfrm>
          <a:prstGeom prst="rect">
            <a:avLst/>
          </a:prstGeom>
          <a:solidFill>
            <a:srgbClr val="FFFFFF"/>
          </a:solidFill>
          <a:ln w="9525">
            <a:noFill/>
            <a:miter lim="800000"/>
            <a:headEnd/>
            <a:tailEnd/>
          </a:ln>
        </p:spPr>
      </p:pic>
      <p:sp>
        <p:nvSpPr>
          <p:cNvPr id="8196" name="Shape 21"/>
          <p:cNvSpPr txBox="1">
            <a:spLocks noChangeArrowheads="1"/>
          </p:cNvSpPr>
          <p:nvPr/>
        </p:nvSpPr>
        <p:spPr bwMode="auto">
          <a:xfrm rot="5400000">
            <a:off x="4434682" y="3085306"/>
            <a:ext cx="5562600" cy="458787"/>
          </a:xfrm>
          <a:prstGeom prst="rect">
            <a:avLst/>
          </a:prstGeom>
          <a:noFill/>
          <a:ln w="9525">
            <a:noFill/>
            <a:miter lim="800000"/>
            <a:headEnd/>
            <a:tailEnd/>
          </a:ln>
        </p:spPr>
        <p:txBody>
          <a:bodyPr lIns="91425" tIns="45700" rIns="91425" bIns="45700"/>
          <a:lstStyle/>
          <a:p>
            <a:endParaRPr lang="en-US" sz="1800"/>
          </a:p>
        </p:txBody>
      </p:sp>
      <p:sp>
        <p:nvSpPr>
          <p:cNvPr id="22" name="Shape 22"/>
          <p:cNvSpPr txBox="1"/>
          <p:nvPr/>
        </p:nvSpPr>
        <p:spPr>
          <a:xfrm>
            <a:off x="6362700" y="1635125"/>
            <a:ext cx="2606675" cy="1878013"/>
          </a:xfrm>
          <a:prstGeom prst="rect">
            <a:avLst/>
          </a:prstGeom>
          <a:noFill/>
          <a:ln>
            <a:noFill/>
          </a:ln>
        </p:spPr>
        <p:txBody>
          <a:bodyPr lIns="91425" tIns="45700" rIns="91425" bIns="45700">
            <a:normAutofit/>
          </a:bodyPr>
          <a:lstStyle/>
          <a:p>
            <a:pPr>
              <a:lnSpc>
                <a:spcPct val="90000"/>
              </a:lnSpc>
              <a:buClr>
                <a:srgbClr val="000000"/>
              </a:buClr>
              <a:buSzPct val="25000"/>
              <a:buFont typeface="Arial" charset="0"/>
              <a:buNone/>
            </a:pPr>
            <a:r>
              <a:rPr lang="en-US" sz="3200">
                <a:latin typeface="Arial Rounded MT Bold" pitchFamily="34" charset="0"/>
              </a:rPr>
              <a:t>Fast, Fun</a:t>
            </a:r>
            <a:br>
              <a:rPr lang="en-US" sz="3200">
                <a:latin typeface="Arial Rounded MT Bold" pitchFamily="34" charset="0"/>
              </a:rPr>
            </a:br>
            <a:r>
              <a:rPr lang="en-US" sz="3200">
                <a:latin typeface="Arial Rounded MT Bold" pitchFamily="34" charset="0"/>
              </a:rPr>
              <a:t>Formative</a:t>
            </a:r>
            <a:br>
              <a:rPr lang="en-US" sz="3200">
                <a:latin typeface="Arial Rounded MT Bold" pitchFamily="34" charset="0"/>
              </a:rPr>
            </a:br>
            <a:r>
              <a:rPr lang="en-US" sz="3200">
                <a:latin typeface="Arial Rounded MT Bold" pitchFamily="34" charset="0"/>
              </a:rPr>
              <a:t>Assessment</a:t>
            </a:r>
            <a:r>
              <a:rPr lang="en-US" sz="2400"/>
              <a:t/>
            </a:r>
            <a:br>
              <a:rPr lang="en-US" sz="2400"/>
            </a:br>
            <a:endParaRPr lang="en-US" sz="2400"/>
          </a:p>
        </p:txBody>
      </p:sp>
      <p:pic>
        <p:nvPicPr>
          <p:cNvPr id="6"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Shape 67"/>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21507" name="Shape 68"/>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1508" name="Shape 69"/>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Analogy</a:t>
            </a:r>
          </a:p>
          <a:p>
            <a:pPr marL="342900" indent="-342900" eaLnBrk="1" hangingPunct="1">
              <a:spcBef>
                <a:spcPts val="563"/>
              </a:spcBef>
              <a:buClr>
                <a:srgbClr val="000000"/>
              </a:buClr>
              <a:buSzPct val="25000"/>
            </a:pPr>
            <a:r>
              <a:rPr lang="en-US" sz="2800" smtClean="0">
                <a:latin typeface="Arial" charset="0"/>
                <a:cs typeface="Arial" charset="0"/>
              </a:rPr>
              <a:t>	</a:t>
            </a:r>
            <a:br>
              <a:rPr lang="en-US" sz="2800" smtClean="0">
                <a:latin typeface="Arial" charset="0"/>
                <a:cs typeface="Arial" charset="0"/>
              </a:rPr>
            </a:br>
            <a:r>
              <a:rPr lang="en-US" sz="2800" smtClean="0">
                <a:latin typeface="Arial" charset="0"/>
                <a:cs typeface="Arial" charset="0"/>
              </a:rPr>
              <a:t>(A designated process, concept, or principle) is like _______ because… </a:t>
            </a:r>
          </a:p>
          <a:p>
            <a:pPr marL="342900" indent="-342900" eaLnBrk="1" hangingPunct="1">
              <a:spcBef>
                <a:spcPts val="563"/>
              </a:spcBef>
              <a:buClr>
                <a:srgbClr val="000000"/>
              </a:buClr>
              <a:buSzPct val="25000"/>
            </a:pPr>
            <a:r>
              <a:rPr lang="en-US" sz="2800" smtClean="0">
                <a:solidFill>
                  <a:srgbClr val="FF3300"/>
                </a:solidFill>
                <a:latin typeface="Arial" charset="0"/>
                <a:cs typeface="Arial" charset="0"/>
              </a:rPr>
              <a:t>Democracy is like ___ because …</a:t>
            </a:r>
          </a:p>
        </p:txBody>
      </p:sp>
      <p:pic>
        <p:nvPicPr>
          <p:cNvPr id="21509" name="Shape 71"/>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21510"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Shape 76"/>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23555" name="Shape 77"/>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3556" name="Shape 78"/>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400" smtClean="0">
                <a:latin typeface="Arial" charset="0"/>
                <a:cs typeface="Arial" charset="0"/>
              </a:rPr>
              <a:t>	</a:t>
            </a:r>
            <a:r>
              <a:rPr lang="en-US" sz="2400" b="1" smtClean="0">
                <a:latin typeface="Arial" charset="0"/>
                <a:cs typeface="Arial" charset="0"/>
              </a:rPr>
              <a:t>Analogy</a:t>
            </a:r>
          </a:p>
          <a:p>
            <a:pPr marL="342900" indent="-342900" eaLnBrk="1" hangingPunct="1">
              <a:spcBef>
                <a:spcPts val="475"/>
              </a:spcBef>
              <a:buClr>
                <a:srgbClr val="000000"/>
              </a:buClr>
              <a:buSzPct val="25000"/>
            </a:pPr>
            <a:r>
              <a:rPr lang="en-US" sz="2400" smtClean="0">
                <a:latin typeface="Arial" charset="0"/>
                <a:cs typeface="Arial" charset="0"/>
              </a:rPr>
              <a:t>	Democracy </a:t>
            </a:r>
            <a:r>
              <a:rPr lang="en-US" sz="2400" b="1" smtClean="0">
                <a:solidFill>
                  <a:srgbClr val="FF3300"/>
                </a:solidFill>
                <a:latin typeface="Arial" charset="0"/>
                <a:cs typeface="Arial" charset="0"/>
              </a:rPr>
              <a:t>is like a</a:t>
            </a:r>
            <a:r>
              <a:rPr lang="en-US" sz="2400" smtClean="0">
                <a:latin typeface="Arial" charset="0"/>
                <a:cs typeface="Arial" charset="0"/>
              </a:rPr>
              <a:t> casserole </a:t>
            </a:r>
            <a:r>
              <a:rPr lang="en-US" sz="2400" b="1" smtClean="0">
                <a:solidFill>
                  <a:srgbClr val="FF3300"/>
                </a:solidFill>
                <a:latin typeface="Arial" charset="0"/>
                <a:cs typeface="Arial" charset="0"/>
              </a:rPr>
              <a:t>because</a:t>
            </a:r>
            <a:r>
              <a:rPr lang="en-US" sz="2400" smtClean="0">
                <a:solidFill>
                  <a:srgbClr val="FF3300"/>
                </a:solidFill>
                <a:latin typeface="Arial" charset="0"/>
                <a:cs typeface="Arial" charset="0"/>
              </a:rPr>
              <a:t> </a:t>
            </a:r>
            <a:r>
              <a:rPr lang="en-US" sz="2400" smtClean="0">
                <a:latin typeface="Arial" charset="0"/>
                <a:cs typeface="Arial" charset="0"/>
              </a:rPr>
              <a:t>several kinds of people, the ingredients, work together to make something tastier and more interesting than a single ingredient.</a:t>
            </a:r>
          </a:p>
          <a:p>
            <a:pPr marL="342900" indent="-342900" eaLnBrk="1" hangingPunct="1">
              <a:spcBef>
                <a:spcPts val="475"/>
              </a:spcBef>
              <a:buClr>
                <a:srgbClr val="000000"/>
              </a:buClr>
              <a:buSzPct val="25000"/>
            </a:pPr>
            <a:endParaRPr lang="en-US" sz="2400" smtClean="0">
              <a:latin typeface="Arial" charset="0"/>
              <a:cs typeface="Arial" charset="0"/>
            </a:endParaRPr>
          </a:p>
        </p:txBody>
      </p:sp>
      <p:pic>
        <p:nvPicPr>
          <p:cNvPr id="23557" name="Shape 80"/>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23558"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Shape 85"/>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25603" name="Shape 86"/>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5604" name="Shape 87"/>
          <p:cNvSpPr txBox="1">
            <a:spLocks noGrp="1"/>
          </p:cNvSpPr>
          <p:nvPr>
            <p:ph type="body" idx="4294967295"/>
          </p:nvPr>
        </p:nvSpPr>
        <p:spPr>
          <a:xfrm>
            <a:off x="4267200" y="1600200"/>
            <a:ext cx="4419600" cy="4525963"/>
          </a:xfrm>
        </p:spPr>
        <p:txBody>
          <a:bodyPr tIns="45700" bIns="45700"/>
          <a:lstStyle/>
          <a:p>
            <a:pPr marL="342900" indent="-342900" eaLnBrk="1" hangingPunct="1">
              <a:lnSpc>
                <a:spcPct val="90000"/>
              </a:lnSpc>
              <a:buClr>
                <a:srgbClr val="000000"/>
              </a:buClr>
              <a:buSzPct val="25000"/>
            </a:pPr>
            <a:r>
              <a:rPr lang="en-US" sz="2800" smtClean="0">
                <a:latin typeface="Arial" charset="0"/>
                <a:cs typeface="Arial" charset="0"/>
              </a:rPr>
              <a:t>	</a:t>
            </a:r>
            <a:r>
              <a:rPr lang="en-US" sz="2800" b="1" smtClean="0">
                <a:latin typeface="Arial" charset="0"/>
                <a:cs typeface="Arial" charset="0"/>
              </a:rPr>
              <a:t>Dialogue</a:t>
            </a:r>
          </a:p>
          <a:p>
            <a:pPr marL="342900" indent="-342900" eaLnBrk="1" hangingPunct="1">
              <a:lnSpc>
                <a:spcPct val="90000"/>
              </a:lnSpc>
              <a:spcBef>
                <a:spcPts val="563"/>
              </a:spcBef>
              <a:buClr>
                <a:srgbClr val="000000"/>
              </a:buClr>
              <a:buSzPct val="25000"/>
            </a:pPr>
            <a:r>
              <a:rPr lang="en-US" sz="2800" smtClean="0">
                <a:latin typeface="Arial" charset="0"/>
                <a:cs typeface="Arial" charset="0"/>
              </a:rPr>
              <a:t>	Write a conversation between an expert on a topic and someone needing the expertise, or write the conversation between two people of different time periods.</a:t>
            </a:r>
          </a:p>
          <a:p>
            <a:pPr marL="342900" indent="-342900" eaLnBrk="1" hangingPunct="1">
              <a:lnSpc>
                <a:spcPct val="90000"/>
              </a:lnSpc>
              <a:spcBef>
                <a:spcPts val="563"/>
              </a:spcBef>
              <a:buClr>
                <a:srgbClr val="000000"/>
              </a:buClr>
              <a:buSzPct val="25000"/>
            </a:pPr>
            <a:endParaRPr lang="en-US" sz="2800" smtClean="0">
              <a:latin typeface="Arial" charset="0"/>
              <a:cs typeface="Arial" charset="0"/>
            </a:endParaRPr>
          </a:p>
        </p:txBody>
      </p:sp>
      <p:pic>
        <p:nvPicPr>
          <p:cNvPr id="25605" name="Shape 89"/>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25606"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Shape 94"/>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27651" name="Shape 95"/>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7652" name="Shape 96"/>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Dialogue</a:t>
            </a:r>
          </a:p>
          <a:p>
            <a:pPr marL="342900" indent="-342900" eaLnBrk="1" hangingPunct="1">
              <a:spcBef>
                <a:spcPts val="563"/>
              </a:spcBef>
              <a:buClr>
                <a:srgbClr val="000000"/>
              </a:buClr>
              <a:buSzPct val="25000"/>
            </a:pPr>
            <a:r>
              <a:rPr lang="en-US" sz="2800" smtClean="0">
                <a:latin typeface="Arial" charset="0"/>
                <a:cs typeface="Arial" charset="0"/>
              </a:rPr>
              <a:t>	Write a conversation between Governor Nixon and Thomas Jefferson about voting rights.</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27653" name="Shape 98"/>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2765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Shape 103"/>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29699" name="Shape 104"/>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9700" name="Shape 105"/>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Do’s and Don’ts</a:t>
            </a:r>
          </a:p>
          <a:p>
            <a:pPr marL="342900" indent="-342900" eaLnBrk="1" hangingPunct="1">
              <a:spcBef>
                <a:spcPts val="563"/>
              </a:spcBef>
              <a:buClr>
                <a:srgbClr val="000000"/>
              </a:buClr>
              <a:buSzPct val="25000"/>
            </a:pPr>
            <a:r>
              <a:rPr lang="en-US" sz="2800" smtClean="0">
                <a:latin typeface="Arial" charset="0"/>
                <a:cs typeface="Arial" charset="0"/>
              </a:rPr>
              <a:t>	Three do’s and three don’ts for using, applying, or relating to the content.</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29701" name="Shape 107"/>
          <p:cNvPicPr preferRelativeResize="0">
            <a:picLocks noChangeAspect="1" noChangeArrowheads="1"/>
          </p:cNvPicPr>
          <p:nvPr/>
        </p:nvPicPr>
        <p:blipFill>
          <a:blip r:embed="rId3"/>
          <a:srcRect/>
          <a:stretch>
            <a:fillRect/>
          </a:stretch>
        </p:blipFill>
        <p:spPr bwMode="auto">
          <a:xfrm>
            <a:off x="1295400" y="2209800"/>
            <a:ext cx="2466975" cy="2895600"/>
          </a:xfrm>
          <a:prstGeom prst="rect">
            <a:avLst/>
          </a:prstGeom>
          <a:solidFill>
            <a:srgbClr val="FFFFFF"/>
          </a:solidFill>
          <a:ln w="9525">
            <a:noFill/>
            <a:miter lim="800000"/>
            <a:headEnd/>
            <a:tailEnd/>
          </a:ln>
        </p:spPr>
      </p:pic>
      <p:pic>
        <p:nvPicPr>
          <p:cNvPr id="29702"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Shape 112"/>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31747" name="Shape 113"/>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31748" name="Shape 114"/>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Do’s and Don’ts</a:t>
            </a:r>
          </a:p>
          <a:p>
            <a:pPr marL="342900" indent="-342900" eaLnBrk="1" hangingPunct="1">
              <a:spcBef>
                <a:spcPts val="563"/>
              </a:spcBef>
              <a:buClr>
                <a:srgbClr val="000000"/>
              </a:buClr>
              <a:buSzPct val="25000"/>
            </a:pPr>
            <a:r>
              <a:rPr lang="en-US" sz="2800" smtClean="0">
                <a:latin typeface="Arial" charset="0"/>
                <a:cs typeface="Arial" charset="0"/>
              </a:rPr>
              <a:t>	Three do’s and don’ts for art composition in painting.</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31749" name="Shape 116"/>
          <p:cNvPicPr preferRelativeResize="0">
            <a:picLocks noChangeAspect="1" noChangeArrowheads="1"/>
          </p:cNvPicPr>
          <p:nvPr/>
        </p:nvPicPr>
        <p:blipFill>
          <a:blip r:embed="rId3"/>
          <a:srcRect/>
          <a:stretch>
            <a:fillRect/>
          </a:stretch>
        </p:blipFill>
        <p:spPr bwMode="auto">
          <a:xfrm>
            <a:off x="1295400" y="2209800"/>
            <a:ext cx="2466975" cy="2895600"/>
          </a:xfrm>
          <a:prstGeom prst="rect">
            <a:avLst/>
          </a:prstGeom>
          <a:solidFill>
            <a:srgbClr val="FFFFFF"/>
          </a:solidFill>
          <a:ln w="9525">
            <a:noFill/>
            <a:miter lim="800000"/>
            <a:headEnd/>
            <a:tailEnd/>
          </a:ln>
        </p:spPr>
      </p:pic>
      <p:pic>
        <p:nvPicPr>
          <p:cNvPr id="31750"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Shape 121"/>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33795" name="Shape 122"/>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33796" name="Shape 123"/>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How-To Poem</a:t>
            </a:r>
          </a:p>
          <a:p>
            <a:pPr marL="342900" indent="-342900" eaLnBrk="1" hangingPunct="1">
              <a:spcBef>
                <a:spcPts val="563"/>
              </a:spcBef>
              <a:buClr>
                <a:srgbClr val="000000"/>
              </a:buClr>
              <a:buSzPct val="25000"/>
            </a:pPr>
            <a:r>
              <a:rPr lang="en-US" sz="2800" smtClean="0">
                <a:latin typeface="Arial" charset="0"/>
                <a:cs typeface="Arial" charset="0"/>
              </a:rPr>
              <a:t>	“How to Be a ___”</a:t>
            </a:r>
          </a:p>
          <a:p>
            <a:pPr marL="342900" indent="-342900" eaLnBrk="1" hangingPunct="1">
              <a:spcBef>
                <a:spcPts val="563"/>
              </a:spcBef>
              <a:buClr>
                <a:srgbClr val="000000"/>
              </a:buClr>
              <a:buSzPct val="25000"/>
            </a:pPr>
            <a:r>
              <a:rPr lang="en-US" sz="2800" smtClean="0">
                <a:latin typeface="Arial" charset="0"/>
                <a:cs typeface="Arial" charset="0"/>
              </a:rPr>
              <a:t>	Include academic and informal language.</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33797" name="Shape 125"/>
          <p:cNvPicPr preferRelativeResize="0">
            <a:picLocks noChangeAspect="1" noChangeArrowheads="1"/>
          </p:cNvPicPr>
          <p:nvPr/>
        </p:nvPicPr>
        <p:blipFill>
          <a:blip r:embed="rId3"/>
          <a:srcRect/>
          <a:stretch>
            <a:fillRect/>
          </a:stretch>
        </p:blipFill>
        <p:spPr bwMode="auto">
          <a:xfrm>
            <a:off x="1295400" y="2209800"/>
            <a:ext cx="2466975" cy="2895600"/>
          </a:xfrm>
          <a:prstGeom prst="rect">
            <a:avLst/>
          </a:prstGeom>
          <a:solidFill>
            <a:srgbClr val="FFFFFF"/>
          </a:solidFill>
          <a:ln w="9525">
            <a:noFill/>
            <a:miter lim="800000"/>
            <a:headEnd/>
            <a:tailEnd/>
          </a:ln>
        </p:spPr>
      </p:pic>
      <p:pic>
        <p:nvPicPr>
          <p:cNvPr id="33798"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Shape 130"/>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35843" name="Shape 131"/>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35844" name="Shape 132"/>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How-To Poem</a:t>
            </a:r>
          </a:p>
          <a:p>
            <a:pPr marL="342900" indent="-342900" eaLnBrk="1" hangingPunct="1">
              <a:spcBef>
                <a:spcPts val="563"/>
              </a:spcBef>
              <a:buClr>
                <a:srgbClr val="000000"/>
              </a:buClr>
              <a:buSzPct val="25000"/>
            </a:pPr>
            <a:r>
              <a:rPr lang="en-US" sz="2800" smtClean="0">
                <a:latin typeface="Arial" charset="0"/>
                <a:cs typeface="Arial" charset="0"/>
              </a:rPr>
              <a:t>	“How to Be Picasso”</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35845" name="Shape 134"/>
          <p:cNvPicPr preferRelativeResize="0">
            <a:picLocks noChangeAspect="1" noChangeArrowheads="1"/>
          </p:cNvPicPr>
          <p:nvPr/>
        </p:nvPicPr>
        <p:blipFill>
          <a:blip r:embed="rId3"/>
          <a:srcRect/>
          <a:stretch>
            <a:fillRect/>
          </a:stretch>
        </p:blipFill>
        <p:spPr bwMode="auto">
          <a:xfrm>
            <a:off x="1295400" y="2209800"/>
            <a:ext cx="2466975" cy="2895600"/>
          </a:xfrm>
          <a:prstGeom prst="rect">
            <a:avLst/>
          </a:prstGeom>
          <a:solidFill>
            <a:srgbClr val="FFFFFF"/>
          </a:solidFill>
          <a:ln w="9525">
            <a:noFill/>
            <a:miter lim="800000"/>
            <a:headEnd/>
            <a:tailEnd/>
          </a:ln>
        </p:spPr>
      </p:pic>
      <p:pic>
        <p:nvPicPr>
          <p:cNvPr id="35846"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Shape 139"/>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37891" name="Shape 140"/>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37892" name="Shape 141"/>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Kooky Quiz</a:t>
            </a:r>
          </a:p>
          <a:p>
            <a:pPr marL="342900" indent="-342900" eaLnBrk="1" hangingPunct="1">
              <a:spcBef>
                <a:spcPts val="563"/>
              </a:spcBef>
              <a:buClr>
                <a:srgbClr val="000000"/>
              </a:buClr>
              <a:buSzPct val="25000"/>
            </a:pPr>
            <a:r>
              <a:rPr lang="en-US" sz="2800" smtClean="0">
                <a:latin typeface="Arial" charset="0"/>
                <a:cs typeface="Arial" charset="0"/>
              </a:rPr>
              <a:t>	Create a multiple choice questions based on today’s topic. (Sometimes the real answer is the absurdity.)</a:t>
            </a:r>
          </a:p>
          <a:p>
            <a:pPr marL="342900" indent="-342900" eaLnBrk="1" hangingPunct="1">
              <a:spcBef>
                <a:spcPts val="563"/>
              </a:spcBef>
              <a:buClr>
                <a:srgbClr val="000000"/>
              </a:buClr>
              <a:buSzPct val="25000"/>
            </a:pPr>
            <a:endParaRPr lang="en-US" sz="2800" smtClean="0">
              <a:latin typeface="Arial" charset="0"/>
              <a:cs typeface="Arial" charset="0"/>
            </a:endParaRPr>
          </a:p>
        </p:txBody>
      </p:sp>
      <p:pic>
        <p:nvPicPr>
          <p:cNvPr id="37893" name="Shape 143"/>
          <p:cNvPicPr preferRelativeResize="0">
            <a:picLocks noChangeAspect="1" noChangeArrowheads="1"/>
          </p:cNvPicPr>
          <p:nvPr/>
        </p:nvPicPr>
        <p:blipFill>
          <a:blip r:embed="rId3"/>
          <a:srcRect/>
          <a:stretch>
            <a:fillRect/>
          </a:stretch>
        </p:blipFill>
        <p:spPr bwMode="auto">
          <a:xfrm>
            <a:off x="914400" y="1371600"/>
            <a:ext cx="3241675" cy="4876800"/>
          </a:xfrm>
          <a:prstGeom prst="rect">
            <a:avLst/>
          </a:prstGeom>
          <a:solidFill>
            <a:srgbClr val="FFFFFF"/>
          </a:solidFill>
          <a:ln w="9525">
            <a:noFill/>
            <a:miter lim="800000"/>
            <a:headEnd/>
            <a:tailEnd/>
          </a:ln>
        </p:spPr>
      </p:pic>
      <p:pic>
        <p:nvPicPr>
          <p:cNvPr id="3789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Shape 148"/>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Art</a:t>
            </a:r>
          </a:p>
        </p:txBody>
      </p:sp>
      <p:sp>
        <p:nvSpPr>
          <p:cNvPr id="39939" name="Shape 149"/>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39940" name="Shape 150"/>
          <p:cNvSpPr txBox="1">
            <a:spLocks noGrp="1"/>
          </p:cNvSpPr>
          <p:nvPr>
            <p:ph type="body" idx="4294967295"/>
          </p:nvPr>
        </p:nvSpPr>
        <p:spPr>
          <a:xfrm>
            <a:off x="4648200" y="1600200"/>
            <a:ext cx="4038600" cy="4525963"/>
          </a:xfrm>
        </p:spPr>
        <p:txBody>
          <a:bodyPr tIns="45700" bIns="45700"/>
          <a:lstStyle/>
          <a:p>
            <a:pPr marL="342900" indent="-342900" eaLnBrk="1" hangingPunct="1">
              <a:lnSpc>
                <a:spcPct val="90000"/>
              </a:lnSpc>
              <a:buClr>
                <a:srgbClr val="000000"/>
              </a:buClr>
              <a:buSzPct val="25000"/>
            </a:pPr>
            <a:r>
              <a:rPr lang="en-US" sz="2400" smtClean="0">
                <a:latin typeface="Arial" charset="0"/>
                <a:cs typeface="Arial" charset="0"/>
              </a:rPr>
              <a:t>	</a:t>
            </a:r>
            <a:r>
              <a:rPr lang="en-US" sz="2400" b="1" smtClean="0">
                <a:latin typeface="Arial" charset="0"/>
                <a:cs typeface="Arial" charset="0"/>
              </a:rPr>
              <a:t>Kooky Quiz</a:t>
            </a:r>
          </a:p>
          <a:p>
            <a:pPr marL="342900" indent="-342900" eaLnBrk="1" hangingPunct="1">
              <a:lnSpc>
                <a:spcPct val="90000"/>
              </a:lnSpc>
              <a:spcBef>
                <a:spcPts val="475"/>
              </a:spcBef>
              <a:buClr>
                <a:srgbClr val="000000"/>
              </a:buClr>
              <a:buSzPct val="25000"/>
            </a:pPr>
            <a:r>
              <a:rPr lang="en-US" sz="2400" smtClean="0">
                <a:latin typeface="Arial" charset="0"/>
                <a:cs typeface="Arial" charset="0"/>
              </a:rPr>
              <a:t>	Picasso’s Blue Period was so named because a) he developed a fondness for blueberries, b) he was being treated by Sigmund Freud for depression, c) much of his work was in dark, somber, and blue tones, d) all of the above.</a:t>
            </a:r>
          </a:p>
          <a:p>
            <a:pPr marL="342900" indent="-342900" eaLnBrk="1" hangingPunct="1">
              <a:lnSpc>
                <a:spcPct val="90000"/>
              </a:lnSpc>
              <a:spcBef>
                <a:spcPts val="475"/>
              </a:spcBef>
              <a:buClr>
                <a:srgbClr val="000000"/>
              </a:buClr>
              <a:buSzPct val="25000"/>
            </a:pPr>
            <a:endParaRPr lang="en-US" sz="2400" smtClean="0">
              <a:latin typeface="Arial" charset="0"/>
              <a:cs typeface="Arial" charset="0"/>
            </a:endParaRPr>
          </a:p>
        </p:txBody>
      </p:sp>
      <p:pic>
        <p:nvPicPr>
          <p:cNvPr id="39941" name="Shape 152"/>
          <p:cNvPicPr preferRelativeResize="0">
            <a:picLocks noChangeAspect="1" noChangeArrowheads="1"/>
          </p:cNvPicPr>
          <p:nvPr/>
        </p:nvPicPr>
        <p:blipFill>
          <a:blip r:embed="rId3"/>
          <a:srcRect/>
          <a:stretch>
            <a:fillRect/>
          </a:stretch>
        </p:blipFill>
        <p:spPr bwMode="auto">
          <a:xfrm>
            <a:off x="914400" y="1371600"/>
            <a:ext cx="3241675" cy="4876800"/>
          </a:xfrm>
          <a:prstGeom prst="rect">
            <a:avLst/>
          </a:prstGeom>
          <a:solidFill>
            <a:srgbClr val="FFFFFF"/>
          </a:solidFill>
          <a:ln w="9525">
            <a:noFill/>
            <a:miter lim="800000"/>
            <a:headEnd/>
            <a:tailEnd/>
          </a:ln>
        </p:spPr>
      </p:pic>
      <p:pic>
        <p:nvPicPr>
          <p:cNvPr id="39942"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sp>
        <p:nvSpPr>
          <p:cNvPr id="3" name="TextBox 2"/>
          <p:cNvSpPr txBox="1"/>
          <p:nvPr/>
        </p:nvSpPr>
        <p:spPr>
          <a:xfrm>
            <a:off x="1594625" y="3065232"/>
            <a:ext cx="7549375" cy="3046988"/>
          </a:xfrm>
          <a:prstGeom prst="rect">
            <a:avLst/>
          </a:prstGeom>
          <a:noFill/>
        </p:spPr>
        <p:txBody>
          <a:bodyPr wrap="square" rtlCol="0">
            <a:spAutoFit/>
          </a:bodyPr>
          <a:lstStyle/>
          <a:p>
            <a:r>
              <a:rPr lang="en-US" sz="2400" dirty="0" err="1" smtClean="0"/>
              <a:t>Ziv</a:t>
            </a:r>
            <a:r>
              <a:rPr lang="en-US" sz="2400" dirty="0" smtClean="0"/>
              <a:t> (1976) – humorous stimuli increase creative thinking</a:t>
            </a:r>
          </a:p>
          <a:p>
            <a:endParaRPr lang="en-US" sz="2400" dirty="0"/>
          </a:p>
          <a:p>
            <a:r>
              <a:rPr lang="en-US" sz="2400" dirty="0" smtClean="0"/>
              <a:t>Goodman (1983) – humor captures and holds attention and frees students from distractions</a:t>
            </a:r>
          </a:p>
          <a:p>
            <a:endParaRPr lang="en-US" sz="2400" dirty="0"/>
          </a:p>
          <a:p>
            <a:r>
              <a:rPr lang="en-US" sz="2400" dirty="0" smtClean="0"/>
              <a:t>Chapman and Crompton (1978) – humor facilitates recall</a:t>
            </a:r>
            <a:endParaRPr lang="en-US" sz="2400" dirty="0"/>
          </a:p>
        </p:txBody>
      </p:sp>
      <p:sp>
        <p:nvSpPr>
          <p:cNvPr id="4" name="Rectangle 3"/>
          <p:cNvSpPr/>
          <p:nvPr/>
        </p:nvSpPr>
        <p:spPr>
          <a:xfrm rot="20291928">
            <a:off x="472376" y="1116232"/>
            <a:ext cx="5993949" cy="923330"/>
          </a:xfrm>
          <a:prstGeom prst="rect">
            <a:avLst/>
          </a:prstGeom>
          <a:noFill/>
        </p:spPr>
        <p:txBody>
          <a:bodyPr wrap="none" lIns="91440" tIns="45720" rIns="91440" bIns="45720">
            <a:spAutoFit/>
          </a:bodyPr>
          <a:lstStyle/>
          <a:p>
            <a:pPr algn="ctr"/>
            <a:r>
              <a:rPr lang="en-US" sz="5400" b="1" cap="none" spc="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Emphasis on fun</a:t>
            </a:r>
            <a:r>
              <a:rPr lang="en-US" sz="5400" b="1" cap="none" spc="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endParaRPr lang="en-US" sz="5400" b="1" cap="none" spc="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Tree>
    <p:extLst>
      <p:ext uri="{BB962C8B-B14F-4D97-AF65-F5344CB8AC3E}">
        <p14:creationId xmlns:p14="http://schemas.microsoft.com/office/powerpoint/2010/main" val="33250406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Shape 157"/>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41987" name="Shape 158"/>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41988" name="Shape 159"/>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Newspaper Headline</a:t>
            </a:r>
          </a:p>
          <a:p>
            <a:pPr marL="342900" indent="-342900" eaLnBrk="1" hangingPunct="1">
              <a:spcBef>
                <a:spcPts val="563"/>
              </a:spcBef>
              <a:buClr>
                <a:srgbClr val="000000"/>
              </a:buClr>
              <a:buSzPct val="25000"/>
            </a:pPr>
            <a:r>
              <a:rPr lang="en-US" sz="2800" smtClean="0">
                <a:latin typeface="Arial" charset="0"/>
                <a:cs typeface="Arial" charset="0"/>
              </a:rPr>
              <a:t>	Write a headline that captures the main idea of the topic. Include a strong verb.</a:t>
            </a:r>
          </a:p>
        </p:txBody>
      </p:sp>
      <p:pic>
        <p:nvPicPr>
          <p:cNvPr id="41989" name="Shape 161"/>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41990"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4034" name="Shape 166"/>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44035" name="Shape 167"/>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44036" name="Shape 168"/>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Newspaper Headline</a:t>
            </a:r>
          </a:p>
          <a:p>
            <a:pPr marL="342900" indent="-342900" eaLnBrk="1" hangingPunct="1">
              <a:spcBef>
                <a:spcPts val="563"/>
              </a:spcBef>
              <a:buClr>
                <a:srgbClr val="000000"/>
              </a:buClr>
              <a:buSzPct val="25000"/>
            </a:pPr>
            <a:r>
              <a:rPr lang="en-US" sz="2800" smtClean="0">
                <a:latin typeface="Arial" charset="0"/>
                <a:cs typeface="Arial" charset="0"/>
              </a:rPr>
              <a:t>	“Equilateral Triangle Declares Equality in All Sides and Angles”</a:t>
            </a:r>
          </a:p>
        </p:txBody>
      </p:sp>
      <p:pic>
        <p:nvPicPr>
          <p:cNvPr id="44037" name="Shape 170"/>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44038"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Shape 175"/>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46083" name="Shape 176"/>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46084" name="Shape 177"/>
          <p:cNvSpPr txBox="1">
            <a:spLocks noGrp="1"/>
          </p:cNvSpPr>
          <p:nvPr>
            <p:ph type="body" idx="4294967295"/>
          </p:nvPr>
        </p:nvSpPr>
        <p:spPr>
          <a:xfrm>
            <a:off x="4648200" y="1600200"/>
            <a:ext cx="42672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One Dozen Summary</a:t>
            </a:r>
          </a:p>
          <a:p>
            <a:pPr marL="342900" indent="-342900" eaLnBrk="1" hangingPunct="1">
              <a:spcBef>
                <a:spcPts val="563"/>
              </a:spcBef>
              <a:buClr>
                <a:srgbClr val="000000"/>
              </a:buClr>
              <a:buSzPct val="25000"/>
            </a:pPr>
            <a:r>
              <a:rPr lang="en-US" sz="2800" smtClean="0">
                <a:latin typeface="Arial" charset="0"/>
                <a:cs typeface="Arial" charset="0"/>
              </a:rPr>
              <a:t>	Use exactly twelve words to summarize the lesson.</a:t>
            </a:r>
          </a:p>
        </p:txBody>
      </p:sp>
      <p:pic>
        <p:nvPicPr>
          <p:cNvPr id="46085" name="Shape 179"/>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46086"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Shape 184"/>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48131" name="Shape 185"/>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48132" name="Shape 186"/>
          <p:cNvSpPr txBox="1">
            <a:spLocks noGrp="1"/>
          </p:cNvSpPr>
          <p:nvPr>
            <p:ph type="body" idx="4294967295"/>
          </p:nvPr>
        </p:nvSpPr>
        <p:spPr>
          <a:xfrm>
            <a:off x="4648200" y="1600200"/>
            <a:ext cx="42672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One Dozen Summary</a:t>
            </a:r>
          </a:p>
          <a:p>
            <a:pPr marL="342900" indent="-342900" eaLnBrk="1" hangingPunct="1">
              <a:spcBef>
                <a:spcPts val="563"/>
              </a:spcBef>
              <a:buClr>
                <a:srgbClr val="000000"/>
              </a:buClr>
              <a:buSzPct val="25000"/>
            </a:pPr>
            <a:r>
              <a:rPr lang="en-US" sz="2800" smtClean="0">
                <a:latin typeface="Arial" charset="0"/>
                <a:cs typeface="Arial" charset="0"/>
              </a:rPr>
              <a:t>	Equilateral triangles are composed of three equal sides and three equal angles.</a:t>
            </a:r>
          </a:p>
        </p:txBody>
      </p:sp>
      <p:pic>
        <p:nvPicPr>
          <p:cNvPr id="48133" name="Shape 188"/>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4813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Shape 193"/>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50179" name="Shape 194"/>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50180" name="Shape 195"/>
          <p:cNvSpPr txBox="1">
            <a:spLocks noGrp="1"/>
          </p:cNvSpPr>
          <p:nvPr>
            <p:ph type="body" idx="4294967295"/>
          </p:nvPr>
        </p:nvSpPr>
        <p:spPr>
          <a:xfrm>
            <a:off x="4343400" y="1600200"/>
            <a:ext cx="4572000" cy="4525963"/>
          </a:xfrm>
        </p:spPr>
        <p:txBody>
          <a:bodyPr tIns="45700" bIns="45700"/>
          <a:lstStyle/>
          <a:p>
            <a:pPr marL="342900" indent="-342900" eaLnBrk="1" hangingPunct="1">
              <a:lnSpc>
                <a:spcPct val="90000"/>
              </a:lnSpc>
              <a:buClr>
                <a:srgbClr val="000000"/>
              </a:buClr>
              <a:buSzPct val="25000"/>
            </a:pPr>
            <a:r>
              <a:rPr lang="en-US" sz="2400" smtClean="0">
                <a:latin typeface="Arial" charset="0"/>
                <a:cs typeface="Arial" charset="0"/>
              </a:rPr>
              <a:t>	</a:t>
            </a:r>
            <a:r>
              <a:rPr lang="en-US" sz="4800" b="1" smtClean="0">
                <a:latin typeface="Arial" charset="0"/>
                <a:cs typeface="Arial" charset="0"/>
              </a:rPr>
              <a:t>RAFT – </a:t>
            </a:r>
          </a:p>
          <a:p>
            <a:pPr marL="342900" indent="-342900" eaLnBrk="1" hangingPunct="1">
              <a:lnSpc>
                <a:spcPct val="90000"/>
              </a:lnSpc>
              <a:spcBef>
                <a:spcPts val="963"/>
              </a:spcBef>
              <a:buClr>
                <a:srgbClr val="000000"/>
              </a:buClr>
              <a:buSzPct val="25000"/>
            </a:pPr>
            <a:r>
              <a:rPr lang="en-US" sz="4800" b="1" smtClean="0">
                <a:latin typeface="Arial" charset="0"/>
                <a:cs typeface="Arial" charset="0"/>
              </a:rPr>
              <a:t>	role, audience, format, </a:t>
            </a:r>
          </a:p>
          <a:p>
            <a:pPr marL="342900" indent="-342900" eaLnBrk="1" hangingPunct="1">
              <a:lnSpc>
                <a:spcPct val="90000"/>
              </a:lnSpc>
              <a:spcBef>
                <a:spcPts val="963"/>
              </a:spcBef>
              <a:buClr>
                <a:srgbClr val="000000"/>
              </a:buClr>
              <a:buSzPct val="25000"/>
            </a:pPr>
            <a:r>
              <a:rPr lang="en-US" sz="4800" b="1" smtClean="0">
                <a:latin typeface="Arial" charset="0"/>
                <a:cs typeface="Arial" charset="0"/>
              </a:rPr>
              <a:t>	topic</a:t>
            </a:r>
          </a:p>
          <a:p>
            <a:pPr marL="342900" indent="-342900" eaLnBrk="1" hangingPunct="1">
              <a:lnSpc>
                <a:spcPct val="90000"/>
              </a:lnSpc>
              <a:spcBef>
                <a:spcPts val="475"/>
              </a:spcBef>
              <a:buClr>
                <a:srgbClr val="000000"/>
              </a:buClr>
              <a:buSzPct val="25000"/>
            </a:pPr>
            <a:r>
              <a:rPr lang="en-US" sz="2400" smtClean="0">
                <a:latin typeface="Arial" charset="0"/>
                <a:cs typeface="Arial" charset="0"/>
              </a:rPr>
              <a:t>	</a:t>
            </a:r>
          </a:p>
        </p:txBody>
      </p:sp>
      <p:pic>
        <p:nvPicPr>
          <p:cNvPr id="50181" name="Shape 197"/>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50182"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Shape 202"/>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Math</a:t>
            </a:r>
          </a:p>
        </p:txBody>
      </p:sp>
      <p:sp>
        <p:nvSpPr>
          <p:cNvPr id="52227" name="Shape 203"/>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52228" name="Shape 204"/>
          <p:cNvSpPr txBox="1">
            <a:spLocks noGrp="1"/>
          </p:cNvSpPr>
          <p:nvPr>
            <p:ph type="body" idx="4294967295"/>
          </p:nvPr>
        </p:nvSpPr>
        <p:spPr>
          <a:xfrm>
            <a:off x="4343400" y="1600200"/>
            <a:ext cx="4572000" cy="4525963"/>
          </a:xfrm>
        </p:spPr>
        <p:txBody>
          <a:bodyPr tIns="45700" bIns="45700"/>
          <a:lstStyle/>
          <a:p>
            <a:pPr marL="342900" indent="-342900" eaLnBrk="1" hangingPunct="1">
              <a:lnSpc>
                <a:spcPct val="80000"/>
              </a:lnSpc>
              <a:buClr>
                <a:srgbClr val="000000"/>
              </a:buClr>
              <a:buSzPct val="25000"/>
            </a:pPr>
            <a:r>
              <a:rPr lang="en-US" sz="900" smtClean="0">
                <a:latin typeface="Arial" charset="0"/>
                <a:cs typeface="Arial" charset="0"/>
              </a:rPr>
              <a:t>	</a:t>
            </a:r>
            <a:r>
              <a:rPr lang="en-US" sz="2000" b="1" smtClean="0">
                <a:latin typeface="Arial" charset="0"/>
                <a:cs typeface="Arial" charset="0"/>
              </a:rPr>
              <a:t>RAFT – role, audience, format, topic</a:t>
            </a:r>
          </a:p>
          <a:p>
            <a:pPr marL="342900" indent="-342900" eaLnBrk="1" hangingPunct="1">
              <a:lnSpc>
                <a:spcPct val="80000"/>
              </a:lnSpc>
              <a:spcBef>
                <a:spcPts val="400"/>
              </a:spcBef>
              <a:buClr>
                <a:srgbClr val="000000"/>
              </a:buClr>
              <a:buSzPct val="222000"/>
              <a:buFontTx/>
              <a:buChar char="•"/>
            </a:pPr>
            <a:r>
              <a:rPr lang="en-US" sz="900" smtClean="0">
                <a:latin typeface="Arial" charset="0"/>
                <a:cs typeface="Arial" charset="0"/>
              </a:rPr>
              <a:t>	</a:t>
            </a:r>
            <a:r>
              <a:rPr lang="en-US" sz="2000" smtClean="0">
                <a:latin typeface="Arial" charset="0"/>
                <a:cs typeface="Arial" charset="0"/>
              </a:rPr>
              <a:t>You are the </a:t>
            </a:r>
            <a:r>
              <a:rPr lang="en-US" sz="2000" u="sng" smtClean="0">
                <a:latin typeface="Arial" charset="0"/>
                <a:cs typeface="Arial" charset="0"/>
              </a:rPr>
              <a:t>supervisor of transportation</a:t>
            </a:r>
            <a:r>
              <a:rPr lang="en-US" sz="2000" smtClean="0">
                <a:latin typeface="Arial" charset="0"/>
                <a:cs typeface="Arial" charset="0"/>
              </a:rPr>
              <a:t> </a:t>
            </a:r>
            <a:r>
              <a:rPr lang="en-US" sz="2000" smtClean="0">
                <a:solidFill>
                  <a:srgbClr val="CC0000"/>
                </a:solidFill>
                <a:latin typeface="Arial" charset="0"/>
                <a:cs typeface="Arial" charset="0"/>
              </a:rPr>
              <a:t>(role)</a:t>
            </a:r>
            <a:r>
              <a:rPr lang="en-US" sz="2000" smtClean="0">
                <a:latin typeface="Arial" charset="0"/>
                <a:cs typeface="Arial" charset="0"/>
              </a:rPr>
              <a:t> for a local school district. Write an </a:t>
            </a:r>
            <a:r>
              <a:rPr lang="en-US" sz="2000" u="sng" smtClean="0">
                <a:latin typeface="Arial" charset="0"/>
                <a:cs typeface="Arial" charset="0"/>
              </a:rPr>
              <a:t>email</a:t>
            </a:r>
            <a:r>
              <a:rPr lang="en-US" sz="2000" smtClean="0">
                <a:latin typeface="Arial" charset="0"/>
                <a:cs typeface="Arial" charset="0"/>
              </a:rPr>
              <a:t> </a:t>
            </a:r>
            <a:r>
              <a:rPr lang="en-US" sz="2000" smtClean="0">
                <a:solidFill>
                  <a:srgbClr val="CC0000"/>
                </a:solidFill>
                <a:latin typeface="Arial" charset="0"/>
                <a:cs typeface="Arial" charset="0"/>
              </a:rPr>
              <a:t>(format)</a:t>
            </a:r>
            <a:r>
              <a:rPr lang="en-US" sz="2000" smtClean="0">
                <a:latin typeface="Arial" charset="0"/>
                <a:cs typeface="Arial" charset="0"/>
              </a:rPr>
              <a:t> to a </a:t>
            </a:r>
            <a:r>
              <a:rPr lang="en-US" sz="2000" u="sng" smtClean="0">
                <a:latin typeface="Arial" charset="0"/>
                <a:cs typeface="Arial" charset="0"/>
              </a:rPr>
              <a:t>teacher</a:t>
            </a:r>
            <a:r>
              <a:rPr lang="en-US" sz="2000" smtClean="0">
                <a:latin typeface="Arial" charset="0"/>
                <a:cs typeface="Arial" charset="0"/>
              </a:rPr>
              <a:t> </a:t>
            </a:r>
            <a:r>
              <a:rPr lang="en-US" sz="2000" smtClean="0">
                <a:solidFill>
                  <a:srgbClr val="CC0000"/>
                </a:solidFill>
                <a:latin typeface="Arial" charset="0"/>
                <a:cs typeface="Arial" charset="0"/>
              </a:rPr>
              <a:t>(audience)</a:t>
            </a:r>
            <a:r>
              <a:rPr lang="en-US" sz="2000" smtClean="0">
                <a:latin typeface="Arial" charset="0"/>
                <a:cs typeface="Arial" charset="0"/>
              </a:rPr>
              <a:t> who needs to know how much it will cost to take a </a:t>
            </a:r>
            <a:r>
              <a:rPr lang="en-US" sz="2000" u="sng" smtClean="0">
                <a:latin typeface="Arial" charset="0"/>
                <a:cs typeface="Arial" charset="0"/>
              </a:rPr>
              <a:t>field trip </a:t>
            </a:r>
            <a:r>
              <a:rPr lang="en-US" sz="2000" smtClean="0">
                <a:solidFill>
                  <a:srgbClr val="CC0000"/>
                </a:solidFill>
                <a:latin typeface="Arial" charset="0"/>
                <a:cs typeface="Arial" charset="0"/>
              </a:rPr>
              <a:t>(topic)</a:t>
            </a:r>
            <a:r>
              <a:rPr lang="en-US" sz="2000" smtClean="0">
                <a:latin typeface="Arial" charset="0"/>
                <a:cs typeface="Arial" charset="0"/>
              </a:rPr>
              <a:t> to the art museum, which is 20 miles away. In your message, </a:t>
            </a:r>
            <a:r>
              <a:rPr lang="en-US" sz="2000" u="sng" smtClean="0">
                <a:latin typeface="Arial" charset="0"/>
                <a:cs typeface="Arial" charset="0"/>
              </a:rPr>
              <a:t>explain </a:t>
            </a:r>
            <a:r>
              <a:rPr lang="en-US" sz="2000" smtClean="0">
                <a:solidFill>
                  <a:srgbClr val="CC0000"/>
                </a:solidFill>
                <a:latin typeface="Arial" charset="0"/>
                <a:cs typeface="Arial" charset="0"/>
              </a:rPr>
              <a:t>(strong verb)</a:t>
            </a:r>
            <a:r>
              <a:rPr lang="en-US" sz="2000" smtClean="0">
                <a:latin typeface="Arial" charset="0"/>
                <a:cs typeface="Arial" charset="0"/>
              </a:rPr>
              <a:t> the cost of transportation, knowing that the bus you plan to use gets nine miles per gallon of gasoline and the going rate for gasoline these days is $3.39 a gallon.</a:t>
            </a:r>
          </a:p>
          <a:p>
            <a:pPr marL="342900" indent="-342900" eaLnBrk="1" hangingPunct="1">
              <a:lnSpc>
                <a:spcPct val="80000"/>
              </a:lnSpc>
              <a:spcBef>
                <a:spcPts val="175"/>
              </a:spcBef>
              <a:buClr>
                <a:srgbClr val="000000"/>
              </a:buClr>
              <a:buFontTx/>
              <a:buChar char="•"/>
            </a:pPr>
            <a:endParaRPr lang="en-US" sz="2000" smtClean="0">
              <a:latin typeface="Arial" charset="0"/>
              <a:cs typeface="Arial" charset="0"/>
            </a:endParaRPr>
          </a:p>
        </p:txBody>
      </p:sp>
      <p:pic>
        <p:nvPicPr>
          <p:cNvPr id="52229" name="Shape 206"/>
          <p:cNvPicPr preferRelativeResize="0">
            <a:picLocks noChangeAspect="1" noChangeArrowheads="1"/>
          </p:cNvPicPr>
          <p:nvPr/>
        </p:nvPicPr>
        <p:blipFill>
          <a:blip r:embed="rId3"/>
          <a:srcRect/>
          <a:stretch>
            <a:fillRect/>
          </a:stretch>
        </p:blipFill>
        <p:spPr bwMode="auto">
          <a:xfrm>
            <a:off x="1066800" y="1981200"/>
            <a:ext cx="2857500" cy="3648075"/>
          </a:xfrm>
          <a:prstGeom prst="rect">
            <a:avLst/>
          </a:prstGeom>
          <a:solidFill>
            <a:srgbClr val="FFFFFF"/>
          </a:solidFill>
          <a:ln w="9525">
            <a:noFill/>
            <a:miter lim="800000"/>
            <a:headEnd/>
            <a:tailEnd/>
          </a:ln>
        </p:spPr>
      </p:pic>
      <p:pic>
        <p:nvPicPr>
          <p:cNvPr id="52230"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4" name="Shape 211"/>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54275" name="Shape 212"/>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13" name="Shape 213"/>
          <p:cNvSpPr txBox="1">
            <a:spLocks noGrp="1"/>
          </p:cNvSpPr>
          <p:nvPr>
            <p:ph type="body" idx="4294967295"/>
          </p:nvPr>
        </p:nvSpPr>
        <p:spPr>
          <a:xfrm>
            <a:off x="3352800" y="1600200"/>
            <a:ext cx="5334000" cy="4525963"/>
          </a:xfrm>
        </p:spPr>
        <p:txBody>
          <a:bodyPr tIns="45700" bIns="45700">
            <a:normAutofit/>
          </a:bodyPr>
          <a:lstStyle/>
          <a:p>
            <a:pPr marL="342900" indent="-342900" eaLnBrk="1" fontAlgn="auto" hangingPunct="1">
              <a:spcBef>
                <a:spcPts val="0"/>
              </a:spcBef>
              <a:spcAft>
                <a:spcPts val="0"/>
              </a:spcAft>
              <a:buClr>
                <a:schemeClr val="dk1"/>
              </a:buClr>
              <a:buSzPct val="25000"/>
              <a:buFont typeface="Arial"/>
              <a:buNone/>
              <a:defRPr/>
            </a:pPr>
            <a:r>
              <a:rPr lang="en-US" sz="2800" dirty="0">
                <a:solidFill>
                  <a:schemeClr val="dk1"/>
                </a:solidFill>
                <a:sym typeface="Arial"/>
              </a:rPr>
              <a:t>	</a:t>
            </a:r>
            <a:r>
              <a:rPr lang="en-US" sz="2800" b="1" dirty="0">
                <a:solidFill>
                  <a:schemeClr val="dk1"/>
                </a:solidFill>
                <a:sym typeface="Arial"/>
              </a:rPr>
              <a:t>Riddles</a:t>
            </a:r>
          </a:p>
          <a:p>
            <a:pPr marL="342900" indent="-342900" eaLnBrk="1" fontAlgn="auto" hangingPunct="1">
              <a:spcBef>
                <a:spcPts val="560"/>
              </a:spcBef>
              <a:spcAft>
                <a:spcPts val="0"/>
              </a:spcAft>
              <a:buClr>
                <a:schemeClr val="dk1"/>
              </a:buClr>
              <a:buSzPct val="25000"/>
              <a:buFont typeface="Arial"/>
              <a:buNone/>
              <a:defRPr/>
            </a:pPr>
            <a:r>
              <a:rPr lang="en-US" sz="2800" dirty="0">
                <a:solidFill>
                  <a:schemeClr val="dk1"/>
                </a:solidFill>
                <a:sym typeface="Arial"/>
              </a:rPr>
              <a:t>	List facts you know on the topic. Number the facts with the first fact being the fact least likely to give away the answer to the riddle. The highest number goes to the fact the would most likely give away the answer. Think of an ending question. (What is it?)</a:t>
            </a:r>
          </a:p>
          <a:p>
            <a:pPr marL="342900" indent="-165100" eaLnBrk="1" fontAlgn="auto" hangingPunct="1">
              <a:spcBef>
                <a:spcPts val="560"/>
              </a:spcBef>
              <a:spcAft>
                <a:spcPts val="0"/>
              </a:spcAft>
              <a:buClr>
                <a:schemeClr val="dk1"/>
              </a:buClr>
              <a:buFont typeface="Arial"/>
              <a:buNone/>
              <a:defRPr/>
            </a:pPr>
            <a:endParaRPr sz="2800" dirty="0">
              <a:solidFill>
                <a:schemeClr val="dk1"/>
              </a:solidFill>
              <a:sym typeface="Arial"/>
            </a:endParaRPr>
          </a:p>
        </p:txBody>
      </p:sp>
      <p:pic>
        <p:nvPicPr>
          <p:cNvPr id="54277" name="Shape 215"/>
          <p:cNvPicPr preferRelativeResize="0">
            <a:picLocks noChangeAspect="1" noChangeArrowheads="1"/>
          </p:cNvPicPr>
          <p:nvPr/>
        </p:nvPicPr>
        <p:blipFill>
          <a:blip r:embed="rId3"/>
          <a:srcRect/>
          <a:stretch>
            <a:fillRect/>
          </a:stretch>
        </p:blipFill>
        <p:spPr bwMode="auto">
          <a:xfrm>
            <a:off x="152400" y="2682875"/>
            <a:ext cx="2895600" cy="2622550"/>
          </a:xfrm>
          <a:prstGeom prst="rect">
            <a:avLst/>
          </a:prstGeom>
          <a:solidFill>
            <a:srgbClr val="FFFFFF"/>
          </a:solidFill>
          <a:ln w="9525">
            <a:noFill/>
            <a:miter lim="800000"/>
            <a:headEnd/>
            <a:tailEnd/>
          </a:ln>
        </p:spPr>
      </p:pic>
      <p:pic>
        <p:nvPicPr>
          <p:cNvPr id="54278"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p:nvSpPr>
          <p:cNvPr id="56322" name="Shape 220"/>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56323" name="Shape 221"/>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22" name="Shape 222"/>
          <p:cNvSpPr txBox="1">
            <a:spLocks noGrp="1"/>
          </p:cNvSpPr>
          <p:nvPr>
            <p:ph type="body" idx="4294967295"/>
          </p:nvPr>
        </p:nvSpPr>
        <p:spPr>
          <a:xfrm>
            <a:off x="3352800" y="1600200"/>
            <a:ext cx="5334000" cy="4525963"/>
          </a:xfrm>
        </p:spPr>
        <p:txBody>
          <a:bodyPr tIns="45700" bIns="45700">
            <a:normAutofit/>
          </a:bodyPr>
          <a:lstStyle/>
          <a:p>
            <a:pPr marL="342900" indent="-342900" eaLnBrk="1" fontAlgn="auto" hangingPunct="1">
              <a:spcBef>
                <a:spcPts val="0"/>
              </a:spcBef>
              <a:spcAft>
                <a:spcPts val="0"/>
              </a:spcAft>
              <a:buClr>
                <a:schemeClr val="dk1"/>
              </a:buClr>
              <a:buSzPct val="25000"/>
              <a:buFont typeface="Arial"/>
              <a:buNone/>
              <a:defRPr/>
            </a:pPr>
            <a:r>
              <a:rPr lang="en-US" sz="2400">
                <a:solidFill>
                  <a:schemeClr val="dk1"/>
                </a:solidFill>
                <a:sym typeface="Arial"/>
              </a:rPr>
              <a:t>	</a:t>
            </a:r>
            <a:r>
              <a:rPr lang="en-US" sz="2400" b="1">
                <a:solidFill>
                  <a:schemeClr val="dk1"/>
                </a:solidFill>
                <a:sym typeface="Arial"/>
              </a:rPr>
              <a:t>Riddles</a:t>
            </a:r>
          </a:p>
          <a:p>
            <a:pPr marL="342900" indent="-342900" eaLnBrk="1" fontAlgn="auto" hangingPunct="1">
              <a:spcBef>
                <a:spcPts val="480"/>
              </a:spcBef>
              <a:spcAft>
                <a:spcPts val="0"/>
              </a:spcAft>
              <a:buClr>
                <a:schemeClr val="dk1"/>
              </a:buClr>
              <a:buSzPct val="25000"/>
              <a:buFont typeface="Arial"/>
              <a:buNone/>
              <a:defRPr/>
            </a:pPr>
            <a:r>
              <a:rPr lang="en-US" sz="2400">
                <a:solidFill>
                  <a:schemeClr val="dk1"/>
                </a:solidFill>
                <a:sym typeface="Arial"/>
              </a:rPr>
              <a:t>	I am a part of the skeletal system.</a:t>
            </a:r>
            <a:br>
              <a:rPr lang="en-US" sz="2400">
                <a:solidFill>
                  <a:schemeClr val="dk1"/>
                </a:solidFill>
                <a:sym typeface="Arial"/>
              </a:rPr>
            </a:br>
            <a:r>
              <a:rPr lang="en-US" sz="2400">
                <a:solidFill>
                  <a:schemeClr val="dk1"/>
                </a:solidFill>
                <a:sym typeface="Arial"/>
              </a:rPr>
              <a:t>At birth, I am made of 44 separate bony elements.</a:t>
            </a:r>
          </a:p>
          <a:p>
            <a:pPr marL="342900" indent="-342900" eaLnBrk="1" fontAlgn="auto" hangingPunct="1">
              <a:spcBef>
                <a:spcPts val="480"/>
              </a:spcBef>
              <a:spcAft>
                <a:spcPts val="0"/>
              </a:spcAft>
              <a:buClr>
                <a:schemeClr val="dk1"/>
              </a:buClr>
              <a:buSzPct val="25000"/>
              <a:buFont typeface="Arial"/>
              <a:buNone/>
              <a:defRPr/>
            </a:pPr>
            <a:r>
              <a:rPr lang="en-US" sz="2400">
                <a:solidFill>
                  <a:schemeClr val="dk1"/>
                </a:solidFill>
                <a:sym typeface="Arial"/>
              </a:rPr>
              <a:t>	Except for the mandible, my bones are joined together.</a:t>
            </a:r>
          </a:p>
          <a:p>
            <a:pPr marL="342900" indent="-342900" eaLnBrk="1" fontAlgn="auto" hangingPunct="1">
              <a:spcBef>
                <a:spcPts val="480"/>
              </a:spcBef>
              <a:spcAft>
                <a:spcPts val="0"/>
              </a:spcAft>
              <a:buClr>
                <a:schemeClr val="dk1"/>
              </a:buClr>
              <a:buSzPct val="25000"/>
              <a:buFont typeface="Arial"/>
              <a:buNone/>
              <a:defRPr/>
            </a:pPr>
            <a:r>
              <a:rPr lang="en-US" sz="2400">
                <a:solidFill>
                  <a:schemeClr val="dk1"/>
                </a:solidFill>
                <a:sym typeface="Arial"/>
              </a:rPr>
              <a:t>	I support the structure of the face.</a:t>
            </a:r>
          </a:p>
          <a:p>
            <a:pPr marL="342900" indent="-342900" eaLnBrk="1" fontAlgn="auto" hangingPunct="1">
              <a:spcBef>
                <a:spcPts val="480"/>
              </a:spcBef>
              <a:spcAft>
                <a:spcPts val="0"/>
              </a:spcAft>
              <a:buClr>
                <a:schemeClr val="dk1"/>
              </a:buClr>
              <a:buSzPct val="25000"/>
              <a:buFont typeface="Arial"/>
              <a:buNone/>
              <a:defRPr/>
            </a:pPr>
            <a:r>
              <a:rPr lang="en-US" sz="2400">
                <a:solidFill>
                  <a:schemeClr val="dk1"/>
                </a:solidFill>
                <a:sym typeface="Arial"/>
              </a:rPr>
              <a:t>	I am a cavity for the brain.</a:t>
            </a:r>
          </a:p>
          <a:p>
            <a:pPr marL="342900" indent="-342900" eaLnBrk="1" fontAlgn="auto" hangingPunct="1">
              <a:spcBef>
                <a:spcPts val="480"/>
              </a:spcBef>
              <a:spcAft>
                <a:spcPts val="0"/>
              </a:spcAft>
              <a:buClr>
                <a:schemeClr val="dk1"/>
              </a:buClr>
              <a:buSzPct val="25000"/>
              <a:buFont typeface="Arial"/>
              <a:buNone/>
              <a:defRPr/>
            </a:pPr>
            <a:r>
              <a:rPr lang="en-US" sz="2400">
                <a:solidFill>
                  <a:schemeClr val="dk1"/>
                </a:solidFill>
                <a:sym typeface="Arial"/>
              </a:rPr>
              <a:t>	What am I?</a:t>
            </a:r>
          </a:p>
          <a:p>
            <a:pPr marL="342900" indent="-190500" eaLnBrk="1" fontAlgn="auto" hangingPunct="1">
              <a:spcBef>
                <a:spcPts val="480"/>
              </a:spcBef>
              <a:spcAft>
                <a:spcPts val="0"/>
              </a:spcAft>
              <a:buClr>
                <a:schemeClr val="dk1"/>
              </a:buClr>
              <a:buFont typeface="Arial"/>
              <a:buNone/>
              <a:defRPr/>
            </a:pPr>
            <a:endParaRPr sz="2400">
              <a:solidFill>
                <a:schemeClr val="dk1"/>
              </a:solidFill>
              <a:sym typeface="Arial"/>
            </a:endParaRPr>
          </a:p>
        </p:txBody>
      </p:sp>
      <p:pic>
        <p:nvPicPr>
          <p:cNvPr id="56325" name="Shape 224"/>
          <p:cNvPicPr preferRelativeResize="0">
            <a:picLocks noChangeAspect="1" noChangeArrowheads="1"/>
          </p:cNvPicPr>
          <p:nvPr/>
        </p:nvPicPr>
        <p:blipFill>
          <a:blip r:embed="rId3"/>
          <a:srcRect/>
          <a:stretch>
            <a:fillRect/>
          </a:stretch>
        </p:blipFill>
        <p:spPr bwMode="auto">
          <a:xfrm>
            <a:off x="152400" y="2682875"/>
            <a:ext cx="2895600" cy="2622550"/>
          </a:xfrm>
          <a:prstGeom prst="rect">
            <a:avLst/>
          </a:prstGeom>
          <a:solidFill>
            <a:srgbClr val="FFFFFF"/>
          </a:solidFill>
          <a:ln w="9525">
            <a:noFill/>
            <a:miter lim="800000"/>
            <a:headEnd/>
            <a:tailEnd/>
          </a:ln>
        </p:spPr>
      </p:pic>
      <p:pic>
        <p:nvPicPr>
          <p:cNvPr id="56326"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2">
                                            <p:txEl>
                                              <p:pRg st="0" end="0"/>
                                            </p:txEl>
                                          </p:spTgt>
                                        </p:tgtEl>
                                        <p:attrNameLst>
                                          <p:attrName>style.visibility</p:attrName>
                                        </p:attrNameLst>
                                      </p:cBhvr>
                                      <p:to>
                                        <p:strVal val="visible"/>
                                      </p:to>
                                    </p:set>
                                    <p:animEffect transition="in" filter="fade">
                                      <p:cBhvr>
                                        <p:cTn id="12" dur="2000"/>
                                        <p:tgtEl>
                                          <p:spTgt spid="22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2">
                                            <p:txEl>
                                              <p:pRg st="1" end="1"/>
                                            </p:txEl>
                                          </p:spTgt>
                                        </p:tgtEl>
                                        <p:attrNameLst>
                                          <p:attrName>style.visibility</p:attrName>
                                        </p:attrNameLst>
                                      </p:cBhvr>
                                      <p:to>
                                        <p:strVal val="visible"/>
                                      </p:to>
                                    </p:set>
                                    <p:animEffect transition="in" filter="fade">
                                      <p:cBhvr>
                                        <p:cTn id="17" dur="2000"/>
                                        <p:tgtEl>
                                          <p:spTgt spid="22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22">
                                            <p:txEl>
                                              <p:pRg st="2" end="2"/>
                                            </p:txEl>
                                          </p:spTgt>
                                        </p:tgtEl>
                                        <p:attrNameLst>
                                          <p:attrName>style.visibility</p:attrName>
                                        </p:attrNameLst>
                                      </p:cBhvr>
                                      <p:to>
                                        <p:strVal val="visible"/>
                                      </p:to>
                                    </p:set>
                                    <p:animEffect transition="in" filter="fade">
                                      <p:cBhvr>
                                        <p:cTn id="22" dur="2000"/>
                                        <p:tgtEl>
                                          <p:spTgt spid="22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22">
                                            <p:txEl>
                                              <p:pRg st="3" end="3"/>
                                            </p:txEl>
                                          </p:spTgt>
                                        </p:tgtEl>
                                        <p:attrNameLst>
                                          <p:attrName>style.visibility</p:attrName>
                                        </p:attrNameLst>
                                      </p:cBhvr>
                                      <p:to>
                                        <p:strVal val="visible"/>
                                      </p:to>
                                    </p:set>
                                    <p:animEffect transition="in" filter="fade">
                                      <p:cBhvr>
                                        <p:cTn id="27" dur="2000"/>
                                        <p:tgtEl>
                                          <p:spTgt spid="22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22">
                                            <p:txEl>
                                              <p:pRg st="4" end="4"/>
                                            </p:txEl>
                                          </p:spTgt>
                                        </p:tgtEl>
                                        <p:attrNameLst>
                                          <p:attrName>style.visibility</p:attrName>
                                        </p:attrNameLst>
                                      </p:cBhvr>
                                      <p:to>
                                        <p:strVal val="visible"/>
                                      </p:to>
                                    </p:set>
                                    <p:animEffect transition="in" filter="fade">
                                      <p:cBhvr>
                                        <p:cTn id="32" dur="2000"/>
                                        <p:tgtEl>
                                          <p:spTgt spid="22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22">
                                            <p:txEl>
                                              <p:pRg st="5" end="5"/>
                                            </p:txEl>
                                          </p:spTgt>
                                        </p:tgtEl>
                                        <p:attrNameLst>
                                          <p:attrName>style.visibility</p:attrName>
                                        </p:attrNameLst>
                                      </p:cBhvr>
                                      <p:to>
                                        <p:strVal val="visible"/>
                                      </p:to>
                                    </p:set>
                                    <p:animEffect transition="in" filter="fade">
                                      <p:cBhvr>
                                        <p:cTn id="37" dur="2000"/>
                                        <p:tgtEl>
                                          <p:spTgt spid="22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nodePh="1">
                                  <p:stCondLst>
                                    <p:cond delay="0"/>
                                  </p:stCondLst>
                                  <p:endCondLst>
                                    <p:cond evt="begin" delay="0">
                                      <p:tn val="40"/>
                                    </p:cond>
                                  </p:endCondLst>
                                  <p:childTnLst>
                                    <p:set>
                                      <p:cBhvr>
                                        <p:cTn id="41" dur="1" fill="hold">
                                          <p:stCondLst>
                                            <p:cond delay="0"/>
                                          </p:stCondLst>
                                        </p:cTn>
                                        <p:tgtEl>
                                          <p:spTgt spid="56323">
                                            <p:txEl>
                                              <p:pRg st="0" end="0"/>
                                            </p:txEl>
                                          </p:spTgt>
                                        </p:tgtEl>
                                        <p:attrNameLst>
                                          <p:attrName>style.visibility</p:attrName>
                                        </p:attrNameLst>
                                      </p:cBhvr>
                                      <p:to>
                                        <p:strVal val="visible"/>
                                      </p:to>
                                    </p:set>
                                    <p:animEffect transition="in" filter="fade">
                                      <p:cBhvr>
                                        <p:cTn id="42" dur="2000"/>
                                        <p:tgtEl>
                                          <p:spTgt spid="563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P spid="22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Shape 229"/>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58371" name="Shape 230"/>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58372" name="Shape 231"/>
          <p:cNvSpPr txBox="1">
            <a:spLocks noGrp="1"/>
          </p:cNvSpPr>
          <p:nvPr>
            <p:ph type="body" idx="4294967295"/>
          </p:nvPr>
        </p:nvSpPr>
        <p:spPr>
          <a:xfrm>
            <a:off x="4572000" y="1600200"/>
            <a:ext cx="41148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Rare Photograph</a:t>
            </a:r>
          </a:p>
          <a:p>
            <a:pPr marL="342900" indent="-342900" eaLnBrk="1" hangingPunct="1">
              <a:spcBef>
                <a:spcPts val="563"/>
              </a:spcBef>
              <a:buClr>
                <a:srgbClr val="000000"/>
              </a:buClr>
              <a:buSzPct val="25000"/>
            </a:pPr>
            <a:r>
              <a:rPr lang="en-US" sz="2800" smtClean="0">
                <a:latin typeface="Arial" charset="0"/>
                <a:cs typeface="Arial" charset="0"/>
              </a:rPr>
              <a:t>	Draw something that makes no sense based on what has been learned about the topic. Write a caption of explanation. </a:t>
            </a:r>
          </a:p>
        </p:txBody>
      </p:sp>
      <p:pic>
        <p:nvPicPr>
          <p:cNvPr id="58373" name="Shape 233"/>
          <p:cNvPicPr preferRelativeResize="0">
            <a:picLocks noChangeAspect="1" noChangeArrowheads="1"/>
          </p:cNvPicPr>
          <p:nvPr/>
        </p:nvPicPr>
        <p:blipFill>
          <a:blip r:embed="rId3"/>
          <a:srcRect/>
          <a:stretch>
            <a:fillRect/>
          </a:stretch>
        </p:blipFill>
        <p:spPr bwMode="auto">
          <a:xfrm>
            <a:off x="1066800" y="2514600"/>
            <a:ext cx="2895600" cy="2622550"/>
          </a:xfrm>
          <a:prstGeom prst="rect">
            <a:avLst/>
          </a:prstGeom>
          <a:solidFill>
            <a:srgbClr val="FFFFFF"/>
          </a:solidFill>
          <a:ln w="9525">
            <a:noFill/>
            <a:miter lim="800000"/>
            <a:headEnd/>
            <a:tailEnd/>
          </a:ln>
        </p:spPr>
      </p:pic>
      <p:pic>
        <p:nvPicPr>
          <p:cNvPr id="5837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Shape 238"/>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60419" name="Shape 239"/>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60420" name="Shape 240"/>
          <p:cNvSpPr txBox="1">
            <a:spLocks noGrp="1"/>
          </p:cNvSpPr>
          <p:nvPr>
            <p:ph type="body" idx="4294967295"/>
          </p:nvPr>
        </p:nvSpPr>
        <p:spPr>
          <a:xfrm>
            <a:off x="4572000" y="1600200"/>
            <a:ext cx="41148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Rare Photograph</a:t>
            </a:r>
          </a:p>
          <a:p>
            <a:pPr marL="342900" indent="-342900" eaLnBrk="1" hangingPunct="1">
              <a:spcBef>
                <a:spcPts val="563"/>
              </a:spcBef>
              <a:buClr>
                <a:srgbClr val="000000"/>
              </a:buClr>
              <a:buSzPct val="25000"/>
            </a:pPr>
            <a:r>
              <a:rPr lang="en-US" sz="2800" smtClean="0">
                <a:latin typeface="Arial" charset="0"/>
                <a:cs typeface="Arial" charset="0"/>
              </a:rPr>
              <a:t>	</a:t>
            </a:r>
          </a:p>
        </p:txBody>
      </p:sp>
      <p:pic>
        <p:nvPicPr>
          <p:cNvPr id="60421" name="Shape 242"/>
          <p:cNvPicPr preferRelativeResize="0">
            <a:picLocks noChangeAspect="1" noChangeArrowheads="1"/>
          </p:cNvPicPr>
          <p:nvPr/>
        </p:nvPicPr>
        <p:blipFill>
          <a:blip r:embed="rId3"/>
          <a:srcRect/>
          <a:stretch>
            <a:fillRect/>
          </a:stretch>
        </p:blipFill>
        <p:spPr bwMode="auto">
          <a:xfrm>
            <a:off x="1066800" y="2514600"/>
            <a:ext cx="2895600" cy="2622550"/>
          </a:xfrm>
          <a:prstGeom prst="rect">
            <a:avLst/>
          </a:prstGeom>
          <a:solidFill>
            <a:srgbClr val="FFFFFF"/>
          </a:solidFill>
          <a:ln w="9525">
            <a:noFill/>
            <a:miter lim="800000"/>
            <a:headEnd/>
            <a:tailEnd/>
          </a:ln>
        </p:spPr>
      </p:pic>
      <p:pic>
        <p:nvPicPr>
          <p:cNvPr id="60422" name="Shape 243"/>
          <p:cNvPicPr preferRelativeResize="0">
            <a:picLocks noChangeAspect="1" noChangeArrowheads="1"/>
          </p:cNvPicPr>
          <p:nvPr/>
        </p:nvPicPr>
        <p:blipFill>
          <a:blip r:embed="rId4"/>
          <a:srcRect/>
          <a:stretch>
            <a:fillRect/>
          </a:stretch>
        </p:blipFill>
        <p:spPr bwMode="auto">
          <a:xfrm>
            <a:off x="5257800" y="2133600"/>
            <a:ext cx="2451100" cy="2743200"/>
          </a:xfrm>
          <a:prstGeom prst="rect">
            <a:avLst/>
          </a:prstGeom>
          <a:solidFill>
            <a:srgbClr val="FFFFFF"/>
          </a:solidFill>
          <a:ln w="9525">
            <a:noFill/>
            <a:miter lim="800000"/>
            <a:headEnd/>
            <a:tailEnd/>
          </a:ln>
        </p:spPr>
      </p:pic>
      <p:sp>
        <p:nvSpPr>
          <p:cNvPr id="60423" name="Shape 244"/>
          <p:cNvSpPr txBox="1">
            <a:spLocks noChangeArrowheads="1"/>
          </p:cNvSpPr>
          <p:nvPr/>
        </p:nvSpPr>
        <p:spPr bwMode="auto">
          <a:xfrm>
            <a:off x="5029200" y="5257800"/>
            <a:ext cx="3124200" cy="915988"/>
          </a:xfrm>
          <a:prstGeom prst="rect">
            <a:avLst/>
          </a:prstGeom>
          <a:noFill/>
          <a:ln w="9525">
            <a:noFill/>
            <a:miter lim="800000"/>
            <a:headEnd/>
            <a:tailEnd/>
          </a:ln>
        </p:spPr>
        <p:txBody>
          <a:bodyPr lIns="91425" tIns="45700" rIns="91425" bIns="45700"/>
          <a:lstStyle/>
          <a:p>
            <a:pPr>
              <a:buClr>
                <a:srgbClr val="000000"/>
              </a:buClr>
              <a:buSzPct val="25000"/>
              <a:buFont typeface="Arial" charset="0"/>
              <a:buNone/>
            </a:pPr>
            <a:r>
              <a:rPr lang="en-US" sz="1800"/>
              <a:t>Only the mandible is hinged in the skull; the other bones are fused.</a:t>
            </a:r>
          </a:p>
        </p:txBody>
      </p:sp>
      <p:pic>
        <p:nvPicPr>
          <p:cNvPr id="60424" name="Shape 36"/>
          <p:cNvPicPr preferRelativeResize="0">
            <a:picLocks noChangeAspect="1" noChangeArrowheads="1"/>
          </p:cNvPicPr>
          <p:nvPr/>
        </p:nvPicPr>
        <p:blipFill>
          <a:blip r:embed="rId5"/>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2"/>
          <p:cNvSpPr txBox="1">
            <a:spLocks noChangeArrowheads="1"/>
          </p:cNvSpPr>
          <p:nvPr/>
        </p:nvSpPr>
        <p:spPr bwMode="auto">
          <a:xfrm>
            <a:off x="5251450" y="977900"/>
            <a:ext cx="3122613" cy="3970338"/>
          </a:xfrm>
          <a:prstGeom prst="rect">
            <a:avLst/>
          </a:prstGeom>
          <a:noFill/>
          <a:ln w="9525">
            <a:noFill/>
            <a:miter lim="800000"/>
            <a:headEnd/>
            <a:tailEnd/>
          </a:ln>
        </p:spPr>
        <p:txBody>
          <a:bodyPr>
            <a:spAutoFit/>
          </a:bodyPr>
          <a:lstStyle/>
          <a:p>
            <a:r>
              <a:rPr lang="en-US" sz="3600"/>
              <a:t>Goal: Create a toolbox of formative assessment strategies, adapted for  content area</a:t>
            </a:r>
          </a:p>
        </p:txBody>
      </p:sp>
      <p:pic>
        <p:nvPicPr>
          <p:cNvPr id="14338" name="Picture 4"/>
          <p:cNvPicPr>
            <a:picLocks noChangeAspect="1"/>
          </p:cNvPicPr>
          <p:nvPr/>
        </p:nvPicPr>
        <p:blipFill>
          <a:blip r:embed="rId3"/>
          <a:srcRect/>
          <a:stretch>
            <a:fillRect/>
          </a:stretch>
        </p:blipFill>
        <p:spPr bwMode="auto">
          <a:xfrm>
            <a:off x="330200" y="977900"/>
            <a:ext cx="4921250" cy="4271963"/>
          </a:xfrm>
          <a:prstGeom prst="rect">
            <a:avLst/>
          </a:prstGeom>
          <a:noFill/>
          <a:ln w="9525">
            <a:noFill/>
            <a:miter lim="800000"/>
            <a:headEnd/>
            <a:tailEnd/>
          </a:ln>
        </p:spPr>
      </p:pic>
      <p:pic>
        <p:nvPicPr>
          <p:cNvPr id="14339"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2466" name="Shape 249"/>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62467" name="Shape 250"/>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62468" name="Shape 251"/>
          <p:cNvSpPr txBox="1">
            <a:spLocks noGrp="1"/>
          </p:cNvSpPr>
          <p:nvPr>
            <p:ph type="body" idx="4294967295"/>
          </p:nvPr>
        </p:nvSpPr>
        <p:spPr>
          <a:xfrm>
            <a:off x="4572000" y="1600200"/>
            <a:ext cx="41148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Top Ten List</a:t>
            </a:r>
          </a:p>
          <a:p>
            <a:pPr marL="342900" indent="-342900" eaLnBrk="1" hangingPunct="1">
              <a:spcBef>
                <a:spcPts val="563"/>
              </a:spcBef>
              <a:buClr>
                <a:srgbClr val="000000"/>
              </a:buClr>
              <a:buSzPct val="25000"/>
            </a:pPr>
            <a:r>
              <a:rPr lang="en-US" sz="2800" smtClean="0">
                <a:latin typeface="Arial" charset="0"/>
                <a:cs typeface="Arial" charset="0"/>
              </a:rPr>
              <a:t>	Include some “ooh” facts in addition to the general knowledge facts.</a:t>
            </a:r>
          </a:p>
        </p:txBody>
      </p:sp>
      <p:pic>
        <p:nvPicPr>
          <p:cNvPr id="62469" name="Shape 253"/>
          <p:cNvPicPr preferRelativeResize="0">
            <a:picLocks noChangeAspect="1" noChangeArrowheads="1"/>
          </p:cNvPicPr>
          <p:nvPr/>
        </p:nvPicPr>
        <p:blipFill>
          <a:blip r:embed="rId3"/>
          <a:srcRect/>
          <a:stretch>
            <a:fillRect/>
          </a:stretch>
        </p:blipFill>
        <p:spPr bwMode="auto">
          <a:xfrm>
            <a:off x="1066800" y="2514600"/>
            <a:ext cx="2895600" cy="2622550"/>
          </a:xfrm>
          <a:prstGeom prst="rect">
            <a:avLst/>
          </a:prstGeom>
          <a:solidFill>
            <a:srgbClr val="FFFFFF"/>
          </a:solidFill>
          <a:ln w="9525">
            <a:noFill/>
            <a:miter lim="800000"/>
            <a:headEnd/>
            <a:tailEnd/>
          </a:ln>
        </p:spPr>
      </p:pic>
      <p:pic>
        <p:nvPicPr>
          <p:cNvPr id="62470"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Shape 258"/>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Science</a:t>
            </a:r>
          </a:p>
        </p:txBody>
      </p:sp>
      <p:sp>
        <p:nvSpPr>
          <p:cNvPr id="64515" name="Shape 259"/>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64516" name="Shape 260"/>
          <p:cNvSpPr txBox="1">
            <a:spLocks noGrp="1"/>
          </p:cNvSpPr>
          <p:nvPr>
            <p:ph type="body" idx="4294967295"/>
          </p:nvPr>
        </p:nvSpPr>
        <p:spPr>
          <a:xfrm>
            <a:off x="4572000" y="1600200"/>
            <a:ext cx="4114800" cy="4525963"/>
          </a:xfrm>
        </p:spPr>
        <p:txBody>
          <a:bodyPr tIns="45700" bIns="45700"/>
          <a:lstStyle/>
          <a:p>
            <a:pPr marL="342900" indent="-342900" eaLnBrk="1" hangingPunct="1">
              <a:buClr>
                <a:srgbClr val="000000"/>
              </a:buClr>
              <a:buSzPct val="25000"/>
            </a:pPr>
            <a:r>
              <a:rPr lang="en-US" sz="2800" smtClean="0">
                <a:latin typeface="Arial" charset="0"/>
                <a:cs typeface="Arial" charset="0"/>
              </a:rPr>
              <a:t>	</a:t>
            </a:r>
            <a:r>
              <a:rPr lang="en-US" sz="2800" b="1" smtClean="0">
                <a:latin typeface="Arial" charset="0"/>
                <a:cs typeface="Arial" charset="0"/>
              </a:rPr>
              <a:t>Top Ten List</a:t>
            </a:r>
          </a:p>
          <a:p>
            <a:pPr marL="342900" indent="-342900" eaLnBrk="1" hangingPunct="1">
              <a:spcBef>
                <a:spcPts val="563"/>
              </a:spcBef>
              <a:buClr>
                <a:srgbClr val="000000"/>
              </a:buClr>
              <a:buSzPct val="25000"/>
            </a:pPr>
            <a:r>
              <a:rPr lang="en-US" sz="2800" smtClean="0">
                <a:latin typeface="Arial" charset="0"/>
                <a:cs typeface="Arial" charset="0"/>
              </a:rPr>
              <a:t>	“Top Ten Reasons Why I Want to Be a Grizzly Bear”</a:t>
            </a:r>
          </a:p>
        </p:txBody>
      </p:sp>
      <p:pic>
        <p:nvPicPr>
          <p:cNvPr id="64517" name="Shape 262"/>
          <p:cNvPicPr preferRelativeResize="0">
            <a:picLocks noChangeAspect="1" noChangeArrowheads="1"/>
          </p:cNvPicPr>
          <p:nvPr/>
        </p:nvPicPr>
        <p:blipFill>
          <a:blip r:embed="rId3"/>
          <a:srcRect/>
          <a:stretch>
            <a:fillRect/>
          </a:stretch>
        </p:blipFill>
        <p:spPr bwMode="auto">
          <a:xfrm>
            <a:off x="1066800" y="2514600"/>
            <a:ext cx="2895600" cy="2622550"/>
          </a:xfrm>
          <a:prstGeom prst="rect">
            <a:avLst/>
          </a:prstGeom>
          <a:solidFill>
            <a:srgbClr val="FFFFFF"/>
          </a:solidFill>
          <a:ln w="9525">
            <a:noFill/>
            <a:miter lim="800000"/>
            <a:headEnd/>
            <a:tailEnd/>
          </a:ln>
        </p:spPr>
      </p:pic>
      <p:pic>
        <p:nvPicPr>
          <p:cNvPr id="64518"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ext Box 2"/>
          <p:cNvSpPr txBox="1">
            <a:spLocks noGrp="1"/>
          </p:cNvSpPr>
          <p:nvPr>
            <p:ph type="title" idx="4294967295"/>
          </p:nvPr>
        </p:nvSpPr>
        <p:spPr>
          <a:xfrm>
            <a:off x="2332038" y="331788"/>
            <a:ext cx="8229600" cy="1143000"/>
          </a:xfrm>
        </p:spPr>
        <p:txBody>
          <a:bodyPr/>
          <a:lstStyle/>
          <a:p>
            <a:r>
              <a:rPr lang="en-US" sz="3200" smtClean="0">
                <a:latin typeface="Arial Rounded MT Bold" pitchFamily="34" charset="0"/>
                <a:cs typeface="Arial" charset="0"/>
              </a:rPr>
              <a:t>Found Poetry</a:t>
            </a:r>
          </a:p>
        </p:txBody>
      </p:sp>
      <p:sp>
        <p:nvSpPr>
          <p:cNvPr id="81923" name="Text Box 3"/>
          <p:cNvSpPr txBox="1">
            <a:spLocks noGrp="1"/>
          </p:cNvSpPr>
          <p:nvPr>
            <p:ph type="body" idx="4294967295"/>
          </p:nvPr>
        </p:nvSpPr>
        <p:spPr>
          <a:xfrm>
            <a:off x="2308225" y="1622425"/>
            <a:ext cx="8229600" cy="4525963"/>
          </a:xfrm>
        </p:spPr>
        <p:txBody>
          <a:bodyPr/>
          <a:lstStyle/>
          <a:p>
            <a:r>
              <a:rPr lang="en-US" sz="2400" smtClean="0">
                <a:latin typeface="Arial Rounded MT Bold" pitchFamily="34" charset="0"/>
                <a:cs typeface="Arial" charset="0"/>
              </a:rPr>
              <a:t>Suicidal Threads</a:t>
            </a:r>
          </a:p>
          <a:p>
            <a:endParaRPr lang="en-US" sz="2400" smtClean="0">
              <a:latin typeface="Arial Rounded MT Bold" pitchFamily="34" charset="0"/>
              <a:cs typeface="Arial" charset="0"/>
            </a:endParaRPr>
          </a:p>
          <a:p>
            <a:r>
              <a:rPr lang="en-US" sz="2400" smtClean="0">
                <a:latin typeface="Arial Rounded MT Bold" pitchFamily="34" charset="0"/>
                <a:cs typeface="Arial" charset="0"/>
              </a:rPr>
              <a:t>Early abuse</a:t>
            </a:r>
            <a:br>
              <a:rPr lang="en-US" sz="2400" smtClean="0">
                <a:latin typeface="Arial Rounded MT Bold" pitchFamily="34" charset="0"/>
                <a:cs typeface="Arial" charset="0"/>
              </a:rPr>
            </a:br>
            <a:r>
              <a:rPr lang="en-US" sz="2400" smtClean="0">
                <a:latin typeface="Arial Rounded MT Bold" pitchFamily="34" charset="0"/>
                <a:cs typeface="Arial" charset="0"/>
              </a:rPr>
              <a:t>weaves its way</a:t>
            </a:r>
            <a:br>
              <a:rPr lang="en-US" sz="2400" smtClean="0">
                <a:latin typeface="Arial Rounded MT Bold" pitchFamily="34" charset="0"/>
                <a:cs typeface="Arial" charset="0"/>
              </a:rPr>
            </a:br>
            <a:r>
              <a:rPr lang="en-US" sz="2400" smtClean="0">
                <a:latin typeface="Arial Rounded MT Bold" pitchFamily="34" charset="0"/>
                <a:cs typeface="Arial" charset="0"/>
              </a:rPr>
              <a:t>into the brain,</a:t>
            </a:r>
            <a:br>
              <a:rPr lang="en-US" sz="2400" smtClean="0">
                <a:latin typeface="Arial Rounded MT Bold" pitchFamily="34" charset="0"/>
                <a:cs typeface="Arial" charset="0"/>
              </a:rPr>
            </a:br>
            <a:r>
              <a:rPr lang="en-US" sz="2400" smtClean="0">
                <a:latin typeface="Arial Rounded MT Bold" pitchFamily="34" charset="0"/>
                <a:cs typeface="Arial" charset="0"/>
              </a:rPr>
              <a:t>with potentially</a:t>
            </a:r>
            <a:br>
              <a:rPr lang="en-US" sz="2400" smtClean="0">
                <a:latin typeface="Arial Rounded MT Bold" pitchFamily="34" charset="0"/>
                <a:cs typeface="Arial" charset="0"/>
              </a:rPr>
            </a:br>
            <a:r>
              <a:rPr lang="en-US" sz="2400" smtClean="0">
                <a:latin typeface="Arial Rounded MT Bold" pitchFamily="34" charset="0"/>
                <a:cs typeface="Arial" charset="0"/>
              </a:rPr>
              <a:t>tragic</a:t>
            </a:r>
            <a:br>
              <a:rPr lang="en-US" sz="2400" smtClean="0">
                <a:latin typeface="Arial Rounded MT Bold" pitchFamily="34" charset="0"/>
                <a:cs typeface="Arial" charset="0"/>
              </a:rPr>
            </a:br>
            <a:r>
              <a:rPr lang="en-US" sz="2400" smtClean="0">
                <a:latin typeface="Arial Rounded MT Bold" pitchFamily="34" charset="0"/>
                <a:cs typeface="Arial" charset="0"/>
              </a:rPr>
              <a:t>consequences</a:t>
            </a:r>
          </a:p>
        </p:txBody>
      </p:sp>
      <p:pic>
        <p:nvPicPr>
          <p:cNvPr id="81924"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2"/>
          <p:cNvSpPr txBox="1">
            <a:spLocks noGrp="1"/>
          </p:cNvSpPr>
          <p:nvPr>
            <p:ph type="title" idx="4294967295"/>
          </p:nvPr>
        </p:nvSpPr>
        <p:spPr>
          <a:xfrm>
            <a:off x="457200" y="274638"/>
            <a:ext cx="2932771" cy="1325562"/>
          </a:xfrm>
        </p:spPr>
        <p:txBody>
          <a:bodyPr/>
          <a:lstStyle/>
          <a:p>
            <a:pPr algn="ctr"/>
            <a:r>
              <a:rPr lang="en-US" sz="3200" dirty="0" smtClean="0">
                <a:latin typeface="Arial Rounded MT Bold" pitchFamily="34" charset="0"/>
                <a:cs typeface="Arial" charset="0"/>
              </a:rPr>
              <a:t>Great Sentence Caper</a:t>
            </a:r>
          </a:p>
        </p:txBody>
      </p:sp>
      <p:sp>
        <p:nvSpPr>
          <p:cNvPr id="83971" name="Text Box 3"/>
          <p:cNvSpPr txBox="1">
            <a:spLocks noGrp="1"/>
          </p:cNvSpPr>
          <p:nvPr>
            <p:ph type="body" idx="4294967295"/>
          </p:nvPr>
        </p:nvSpPr>
        <p:spPr/>
        <p:txBody>
          <a:bodyPr/>
          <a:lstStyle/>
          <a:p>
            <a:endParaRPr lang="en-US" sz="2800" dirty="0" smtClean="0">
              <a:latin typeface="Arial Rounded MT Bold" pitchFamily="34" charset="0"/>
              <a:cs typeface="Arial" charset="0"/>
            </a:endParaRPr>
          </a:p>
          <a:p>
            <a:endParaRPr lang="en-US" sz="2800" dirty="0">
              <a:latin typeface="Arial Rounded MT Bold" pitchFamily="34" charset="0"/>
              <a:cs typeface="Arial" charset="0"/>
            </a:endParaRPr>
          </a:p>
          <a:p>
            <a:endParaRPr lang="en-US" sz="2800" dirty="0" smtClean="0">
              <a:latin typeface="Arial Rounded MT Bold" pitchFamily="34" charset="0"/>
              <a:cs typeface="Arial" charset="0"/>
            </a:endParaRPr>
          </a:p>
          <a:p>
            <a:endParaRPr lang="en-US" sz="2800" dirty="0">
              <a:latin typeface="Arial Rounded MT Bold" pitchFamily="34" charset="0"/>
              <a:cs typeface="Arial" charset="0"/>
            </a:endParaRPr>
          </a:p>
          <a:p>
            <a:r>
              <a:rPr lang="en-US" sz="2800" dirty="0" smtClean="0">
                <a:latin typeface="Arial Rounded MT Bold" pitchFamily="34" charset="0"/>
                <a:cs typeface="Arial" charset="0"/>
              </a:rPr>
              <a:t>Victim </a:t>
            </a:r>
            <a:r>
              <a:rPr lang="en-US" sz="2800" dirty="0" smtClean="0">
                <a:latin typeface="Arial Rounded MT Bold" pitchFamily="34" charset="0"/>
                <a:cs typeface="Arial" charset="0"/>
              </a:rPr>
              <a:t>– Exclamatory</a:t>
            </a:r>
          </a:p>
          <a:p>
            <a:r>
              <a:rPr lang="en-US" sz="2800" dirty="0" smtClean="0">
                <a:latin typeface="Arial Rounded MT Bold" pitchFamily="34" charset="0"/>
                <a:cs typeface="Arial" charset="0"/>
              </a:rPr>
              <a:t>Witness – Declarative</a:t>
            </a:r>
            <a:br>
              <a:rPr lang="en-US" sz="2800" dirty="0" smtClean="0">
                <a:latin typeface="Arial Rounded MT Bold" pitchFamily="34" charset="0"/>
                <a:cs typeface="Arial" charset="0"/>
              </a:rPr>
            </a:br>
            <a:r>
              <a:rPr lang="en-US" sz="2800" dirty="0" smtClean="0">
                <a:latin typeface="Arial Rounded MT Bold" pitchFamily="34" charset="0"/>
                <a:cs typeface="Arial" charset="0"/>
              </a:rPr>
              <a:t>Someone close to victim – Imperative</a:t>
            </a:r>
          </a:p>
          <a:p>
            <a:r>
              <a:rPr lang="en-US" sz="2800" dirty="0" smtClean="0">
                <a:latin typeface="Arial Rounded MT Bold" pitchFamily="34" charset="0"/>
                <a:cs typeface="Arial" charset="0"/>
              </a:rPr>
              <a:t>Detective - Interrogative</a:t>
            </a:r>
          </a:p>
        </p:txBody>
      </p:sp>
      <p:pic>
        <p:nvPicPr>
          <p:cNvPr id="83972"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pic>
        <p:nvPicPr>
          <p:cNvPr id="2" name="Picture 1"/>
          <p:cNvPicPr>
            <a:picLocks noChangeAspect="1"/>
          </p:cNvPicPr>
          <p:nvPr/>
        </p:nvPicPr>
        <p:blipFill>
          <a:blip r:embed="rId4"/>
          <a:stretch>
            <a:fillRect/>
          </a:stretch>
        </p:blipFill>
        <p:spPr>
          <a:xfrm>
            <a:off x="3942652" y="274638"/>
            <a:ext cx="4514850" cy="2990850"/>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Shape 267"/>
          <p:cNvSpPr txBox="1">
            <a:spLocks noGrp="1"/>
          </p:cNvSpPr>
          <p:nvPr>
            <p:ph type="title" idx="4294967295"/>
          </p:nvPr>
        </p:nvSpPr>
        <p:spPr/>
        <p:txBody>
          <a:bodyPr tIns="45700" bIns="45700"/>
          <a:lstStyle/>
          <a:p>
            <a:pPr eaLnBrk="1" hangingPunct="1">
              <a:buClr>
                <a:srgbClr val="000000"/>
              </a:buClr>
              <a:buSzPct val="25000"/>
            </a:pPr>
            <a:r>
              <a:rPr lang="en-US" sz="4400" smtClean="0">
                <a:latin typeface="Arial" charset="0"/>
                <a:cs typeface="Arial" charset="0"/>
              </a:rPr>
              <a:t>Any Content, Any Class</a:t>
            </a:r>
          </a:p>
        </p:txBody>
      </p:sp>
      <p:sp>
        <p:nvSpPr>
          <p:cNvPr id="66563" name="Shape 268"/>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66564" name="Shape 269"/>
          <p:cNvSpPr txBox="1">
            <a:spLocks noGrp="1"/>
          </p:cNvSpPr>
          <p:nvPr>
            <p:ph type="body" idx="4294967295"/>
          </p:nvPr>
        </p:nvSpPr>
        <p:spPr>
          <a:xfrm>
            <a:off x="4075113" y="1165225"/>
            <a:ext cx="4959350" cy="4527550"/>
          </a:xfrm>
        </p:spPr>
        <p:txBody>
          <a:bodyPr tIns="45700" bIns="45700"/>
          <a:lstStyle/>
          <a:p>
            <a:pPr marL="342900" indent="-342900" eaLnBrk="1" hangingPunct="1">
              <a:lnSpc>
                <a:spcPct val="80000"/>
              </a:lnSpc>
              <a:buClr>
                <a:srgbClr val="000000"/>
              </a:buClr>
              <a:buSzPct val="25000"/>
            </a:pPr>
            <a:r>
              <a:rPr lang="en-US" sz="2400" smtClean="0">
                <a:latin typeface="Arial" charset="0"/>
                <a:cs typeface="Arial" charset="0"/>
              </a:rPr>
              <a:t>	</a:t>
            </a:r>
            <a:r>
              <a:rPr lang="en-US" sz="2400" b="1" smtClean="0">
                <a:latin typeface="Arial" charset="0"/>
                <a:cs typeface="Arial" charset="0"/>
              </a:rPr>
              <a:t>Four Corners</a:t>
            </a:r>
          </a:p>
          <a:p>
            <a:pPr marL="342900" indent="-342900" eaLnBrk="1" hangingPunct="1">
              <a:lnSpc>
                <a:spcPct val="80000"/>
              </a:lnSpc>
              <a:spcBef>
                <a:spcPts val="475"/>
              </a:spcBef>
              <a:buClr>
                <a:srgbClr val="000000"/>
              </a:buClr>
              <a:buSzPct val="25000"/>
            </a:pPr>
            <a:r>
              <a:rPr lang="en-US" sz="2400" smtClean="0">
                <a:latin typeface="Arial" charset="0"/>
                <a:cs typeface="Arial" charset="0"/>
              </a:rPr>
              <a:t>	</a:t>
            </a:r>
            <a:r>
              <a:rPr lang="en-US" sz="2400" b="1" smtClean="0">
                <a:solidFill>
                  <a:srgbClr val="FF3300"/>
                </a:solidFill>
                <a:latin typeface="Arial" charset="0"/>
                <a:cs typeface="Arial" charset="0"/>
              </a:rPr>
              <a:t>The Dirt Road:</a:t>
            </a:r>
            <a:r>
              <a:rPr lang="en-US" sz="2400" smtClean="0">
                <a:latin typeface="Arial" charset="0"/>
                <a:cs typeface="Arial" charset="0"/>
              </a:rPr>
              <a:t> There’s so much dust, I can’t see where I’m going! Help!! </a:t>
            </a:r>
          </a:p>
          <a:p>
            <a:pPr marL="342900" indent="-342900" eaLnBrk="1" hangingPunct="1">
              <a:lnSpc>
                <a:spcPct val="80000"/>
              </a:lnSpc>
              <a:spcBef>
                <a:spcPts val="475"/>
              </a:spcBef>
              <a:buClr>
                <a:srgbClr val="000000"/>
              </a:buClr>
              <a:buSzPct val="25000"/>
            </a:pPr>
            <a:r>
              <a:rPr lang="en-US" sz="2400" b="1" smtClean="0">
                <a:latin typeface="Arial" charset="0"/>
                <a:cs typeface="Arial" charset="0"/>
              </a:rPr>
              <a:t>	</a:t>
            </a:r>
            <a:r>
              <a:rPr lang="en-US" sz="2400" b="1" smtClean="0">
                <a:solidFill>
                  <a:srgbClr val="FF3300"/>
                </a:solidFill>
                <a:latin typeface="Arial" charset="0"/>
                <a:cs typeface="Arial" charset="0"/>
              </a:rPr>
              <a:t>The Paved  Road:</a:t>
            </a:r>
            <a:r>
              <a:rPr lang="en-US" sz="2400" smtClean="0">
                <a:latin typeface="Arial" charset="0"/>
                <a:cs typeface="Arial" charset="0"/>
              </a:rPr>
              <a:t> It’s fairly smooth, but there are many potholes along the way. </a:t>
            </a:r>
          </a:p>
          <a:p>
            <a:pPr marL="342900" indent="-342900" eaLnBrk="1" hangingPunct="1">
              <a:lnSpc>
                <a:spcPct val="80000"/>
              </a:lnSpc>
              <a:spcBef>
                <a:spcPts val="475"/>
              </a:spcBef>
              <a:buClr>
                <a:srgbClr val="000000"/>
              </a:buClr>
              <a:buSzPct val="25000"/>
            </a:pPr>
            <a:r>
              <a:rPr lang="en-US" sz="2400" b="1" smtClean="0">
                <a:latin typeface="Arial" charset="0"/>
                <a:cs typeface="Arial" charset="0"/>
              </a:rPr>
              <a:t>	</a:t>
            </a:r>
            <a:r>
              <a:rPr lang="en-US" sz="2400" b="1" smtClean="0">
                <a:solidFill>
                  <a:srgbClr val="FF3300"/>
                </a:solidFill>
                <a:latin typeface="Arial" charset="0"/>
                <a:cs typeface="Arial" charset="0"/>
              </a:rPr>
              <a:t>The Highway:</a:t>
            </a:r>
            <a:r>
              <a:rPr lang="en-US" sz="2400" smtClean="0">
                <a:latin typeface="Arial" charset="0"/>
                <a:cs typeface="Arial" charset="0"/>
              </a:rPr>
              <a:t>  I feel fairly confident but have an occasional need to slowdown. </a:t>
            </a:r>
            <a:r>
              <a:rPr lang="en-US" sz="2400" b="1" smtClean="0">
                <a:solidFill>
                  <a:srgbClr val="FF3300"/>
                </a:solidFill>
                <a:latin typeface="Arial" charset="0"/>
                <a:cs typeface="Arial" charset="0"/>
              </a:rPr>
              <a:t>The Interstate:</a:t>
            </a:r>
            <a:r>
              <a:rPr lang="en-US" sz="2400" smtClean="0">
                <a:latin typeface="Arial" charset="0"/>
                <a:cs typeface="Arial" charset="0"/>
              </a:rPr>
              <a:t> I ’m traveling along and could easily give directions to someone else. </a:t>
            </a:r>
          </a:p>
        </p:txBody>
      </p:sp>
      <p:sp>
        <p:nvSpPr>
          <p:cNvPr id="66565" name="Shape 271"/>
          <p:cNvSpPr>
            <a:spLocks noChangeAspect="1" noChangeArrowheads="1"/>
          </p:cNvSpPr>
          <p:nvPr/>
        </p:nvSpPr>
        <p:spPr bwMode="auto">
          <a:xfrm>
            <a:off x="228600" y="2286000"/>
            <a:ext cx="4038600" cy="2689225"/>
          </a:xfrm>
          <a:prstGeom prst="rect">
            <a:avLst/>
          </a:prstGeom>
          <a:solidFill>
            <a:srgbClr val="FFFFFF"/>
          </a:solidFill>
          <a:ln w="9525">
            <a:noFill/>
            <a:miter lim="800000"/>
            <a:headEnd/>
            <a:tailEnd/>
          </a:ln>
        </p:spPr>
        <p:txBody>
          <a:bodyPr/>
          <a:lstStyle/>
          <a:p>
            <a:endParaRPr lang="en-US"/>
          </a:p>
        </p:txBody>
      </p:sp>
      <p:pic>
        <p:nvPicPr>
          <p:cNvPr id="66566" name="Shape 272"/>
          <p:cNvPicPr preferRelativeResize="0">
            <a:picLocks noChangeAspect="1" noChangeArrowheads="1"/>
          </p:cNvPicPr>
          <p:nvPr/>
        </p:nvPicPr>
        <p:blipFill>
          <a:blip r:embed="rId3"/>
          <a:srcRect/>
          <a:stretch>
            <a:fillRect/>
          </a:stretch>
        </p:blipFill>
        <p:spPr bwMode="auto">
          <a:xfrm>
            <a:off x="457200" y="1600200"/>
            <a:ext cx="3729038" cy="2481263"/>
          </a:xfrm>
          <a:prstGeom prst="rect">
            <a:avLst/>
          </a:prstGeom>
          <a:noFill/>
          <a:ln w="9525">
            <a:noFill/>
            <a:miter lim="800000"/>
            <a:headEnd/>
            <a:tailEnd/>
          </a:ln>
        </p:spPr>
      </p:pic>
      <p:pic>
        <p:nvPicPr>
          <p:cNvPr id="66567"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8610" name="Shape 277"/>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Any Content, Any Class</a:t>
            </a:r>
          </a:p>
        </p:txBody>
      </p:sp>
      <p:sp>
        <p:nvSpPr>
          <p:cNvPr id="68611" name="Shape 278"/>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279" name="Shape 279"/>
          <p:cNvSpPr txBox="1">
            <a:spLocks noGrp="1"/>
          </p:cNvSpPr>
          <p:nvPr>
            <p:ph type="body" idx="4294967295"/>
          </p:nvPr>
        </p:nvSpPr>
        <p:spPr>
          <a:xfrm>
            <a:off x="4038600" y="1600200"/>
            <a:ext cx="4648200" cy="4525963"/>
          </a:xfrm>
        </p:spPr>
        <p:txBody>
          <a:bodyPr tIns="45700" bIns="45700">
            <a:normAutofit/>
          </a:bodyPr>
          <a:lstStyle/>
          <a:p>
            <a:pPr marL="342900" indent="-342900" eaLnBrk="1" fontAlgn="auto" hangingPunct="1">
              <a:spcBef>
                <a:spcPts val="0"/>
              </a:spcBef>
              <a:spcAft>
                <a:spcPts val="0"/>
              </a:spcAft>
              <a:buClr>
                <a:schemeClr val="dk1"/>
              </a:buClr>
              <a:buSzPct val="25000"/>
              <a:buFont typeface="Arial"/>
              <a:buNone/>
              <a:defRPr/>
            </a:pPr>
            <a:r>
              <a:rPr lang="en-US" sz="2400">
                <a:solidFill>
                  <a:schemeClr val="dk1"/>
                </a:solidFill>
                <a:sym typeface="Arial"/>
              </a:rPr>
              <a:t>	</a:t>
            </a:r>
            <a:r>
              <a:rPr lang="en-US" sz="2400" b="1">
                <a:solidFill>
                  <a:schemeClr val="dk1"/>
                </a:solidFill>
                <a:sym typeface="Arial"/>
              </a:rPr>
              <a:t>Stoplight Exit</a:t>
            </a:r>
          </a:p>
          <a:p>
            <a:pPr marL="342900" indent="-342900" eaLnBrk="1" fontAlgn="auto" hangingPunct="1">
              <a:spcBef>
                <a:spcPts val="480"/>
              </a:spcBef>
              <a:spcAft>
                <a:spcPts val="0"/>
              </a:spcAft>
              <a:buClr>
                <a:schemeClr val="dk1"/>
              </a:buClr>
              <a:buSzPct val="25000"/>
              <a:buFont typeface="Arial"/>
              <a:buNone/>
              <a:defRPr/>
            </a:pPr>
            <a:r>
              <a:rPr lang="en-US" sz="2400" b="1">
                <a:solidFill>
                  <a:schemeClr val="dk1"/>
                </a:solidFill>
                <a:sym typeface="Arial"/>
              </a:rPr>
              <a:t>	</a:t>
            </a:r>
            <a:r>
              <a:rPr lang="en-US" sz="2400">
                <a:solidFill>
                  <a:schemeClr val="dk1"/>
                </a:solidFill>
                <a:sym typeface="Arial"/>
              </a:rPr>
              <a:t>Student decides which one to respond to and places Post-it on the appropriate stoplight circle when leaving class.</a:t>
            </a:r>
          </a:p>
          <a:p>
            <a:pPr marL="342900" indent="-342900" eaLnBrk="1" fontAlgn="auto" hangingPunct="1">
              <a:spcBef>
                <a:spcPts val="480"/>
              </a:spcBef>
              <a:spcAft>
                <a:spcPts val="0"/>
              </a:spcAft>
              <a:buClr>
                <a:schemeClr val="dk1"/>
              </a:buClr>
              <a:buSzPct val="100000"/>
              <a:buFont typeface="Arial"/>
              <a:buChar char="•"/>
              <a:defRPr/>
            </a:pPr>
            <a:r>
              <a:rPr lang="en-US" sz="2400">
                <a:solidFill>
                  <a:schemeClr val="dk1"/>
                </a:solidFill>
                <a:sym typeface="Arial"/>
              </a:rPr>
              <a:t>Green - What I Learned</a:t>
            </a:r>
          </a:p>
          <a:p>
            <a:pPr marL="342900" indent="-342900" eaLnBrk="1" fontAlgn="auto" hangingPunct="1">
              <a:spcBef>
                <a:spcPts val="480"/>
              </a:spcBef>
              <a:spcAft>
                <a:spcPts val="0"/>
              </a:spcAft>
              <a:buClr>
                <a:schemeClr val="dk1"/>
              </a:buClr>
              <a:buSzPct val="100000"/>
              <a:buFont typeface="Arial"/>
              <a:buChar char="•"/>
              <a:defRPr/>
            </a:pPr>
            <a:r>
              <a:rPr lang="en-US" sz="2400">
                <a:solidFill>
                  <a:schemeClr val="dk1"/>
                </a:solidFill>
                <a:sym typeface="Arial"/>
              </a:rPr>
              <a:t>Yellow - What I considered, a question</a:t>
            </a:r>
          </a:p>
          <a:p>
            <a:pPr marL="342900" indent="-342900" eaLnBrk="1" fontAlgn="auto" hangingPunct="1">
              <a:spcBef>
                <a:spcPts val="480"/>
              </a:spcBef>
              <a:spcAft>
                <a:spcPts val="0"/>
              </a:spcAft>
              <a:buClr>
                <a:schemeClr val="dk1"/>
              </a:buClr>
              <a:buSzPct val="100000"/>
              <a:buFont typeface="Arial"/>
              <a:buChar char="•"/>
              <a:defRPr/>
            </a:pPr>
            <a:r>
              <a:rPr lang="en-US" sz="2400">
                <a:solidFill>
                  <a:schemeClr val="dk1"/>
                </a:solidFill>
                <a:sym typeface="Arial"/>
              </a:rPr>
              <a:t>Red - What stopped the learning</a:t>
            </a:r>
          </a:p>
          <a:p>
            <a:pPr marL="342900" indent="-190500" eaLnBrk="1" fontAlgn="auto" hangingPunct="1">
              <a:spcBef>
                <a:spcPts val="480"/>
              </a:spcBef>
              <a:spcAft>
                <a:spcPts val="0"/>
              </a:spcAft>
              <a:buClr>
                <a:schemeClr val="dk1"/>
              </a:buClr>
              <a:buFont typeface="Arial"/>
              <a:buNone/>
              <a:defRPr/>
            </a:pPr>
            <a:endParaRPr sz="2400">
              <a:solidFill>
                <a:schemeClr val="dk1"/>
              </a:solidFill>
              <a:sym typeface="Arial"/>
            </a:endParaRPr>
          </a:p>
        </p:txBody>
      </p:sp>
      <p:pic>
        <p:nvPicPr>
          <p:cNvPr id="68613" name="Shape 281"/>
          <p:cNvPicPr preferRelativeResize="0">
            <a:picLocks noChangeAspect="1" noChangeArrowheads="1"/>
          </p:cNvPicPr>
          <p:nvPr/>
        </p:nvPicPr>
        <p:blipFill>
          <a:blip r:embed="rId3"/>
          <a:srcRect/>
          <a:stretch>
            <a:fillRect/>
          </a:stretch>
        </p:blipFill>
        <p:spPr bwMode="auto">
          <a:xfrm>
            <a:off x="1371600" y="1447800"/>
            <a:ext cx="1701800" cy="4876800"/>
          </a:xfrm>
          <a:prstGeom prst="rect">
            <a:avLst/>
          </a:prstGeom>
          <a:solidFill>
            <a:srgbClr val="FFFFFF"/>
          </a:solidFill>
          <a:ln w="9525">
            <a:noFill/>
            <a:miter lim="800000"/>
            <a:headEnd/>
            <a:tailEnd/>
          </a:ln>
        </p:spPr>
      </p:pic>
      <p:pic>
        <p:nvPicPr>
          <p:cNvPr id="6861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extBox 2"/>
          <p:cNvSpPr txBox="1">
            <a:spLocks noChangeArrowheads="1"/>
          </p:cNvSpPr>
          <p:nvPr/>
        </p:nvSpPr>
        <p:spPr bwMode="auto">
          <a:xfrm>
            <a:off x="5251450" y="977900"/>
            <a:ext cx="3122613" cy="3970338"/>
          </a:xfrm>
          <a:prstGeom prst="rect">
            <a:avLst/>
          </a:prstGeom>
          <a:noFill/>
          <a:ln w="9525">
            <a:noFill/>
            <a:miter lim="800000"/>
            <a:headEnd/>
            <a:tailEnd/>
          </a:ln>
        </p:spPr>
        <p:txBody>
          <a:bodyPr>
            <a:spAutoFit/>
          </a:bodyPr>
          <a:lstStyle/>
          <a:p>
            <a:r>
              <a:rPr lang="en-US" sz="3600"/>
              <a:t>Goal: Create a toolbox of formative assessment strategies, adapted for content area</a:t>
            </a:r>
          </a:p>
        </p:txBody>
      </p:sp>
      <p:pic>
        <p:nvPicPr>
          <p:cNvPr id="70658" name="Picture 4"/>
          <p:cNvPicPr>
            <a:picLocks noChangeAspect="1"/>
          </p:cNvPicPr>
          <p:nvPr/>
        </p:nvPicPr>
        <p:blipFill>
          <a:blip r:embed="rId3"/>
          <a:srcRect/>
          <a:stretch>
            <a:fillRect/>
          </a:stretch>
        </p:blipFill>
        <p:spPr bwMode="auto">
          <a:xfrm>
            <a:off x="330200" y="977900"/>
            <a:ext cx="4921250" cy="4271963"/>
          </a:xfrm>
          <a:prstGeom prst="rect">
            <a:avLst/>
          </a:prstGeom>
          <a:noFill/>
          <a:ln w="9525">
            <a:noFill/>
            <a:miter lim="800000"/>
            <a:headEnd/>
            <a:tailEnd/>
          </a:ln>
        </p:spPr>
      </p:pic>
      <p:pic>
        <p:nvPicPr>
          <p:cNvPr id="70659"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Shape 286"/>
          <p:cNvPicPr preferRelativeResize="0">
            <a:picLocks noChangeAspect="1" noChangeArrowheads="1"/>
          </p:cNvPicPr>
          <p:nvPr/>
        </p:nvPicPr>
        <p:blipFill>
          <a:blip r:embed="rId3"/>
          <a:srcRect/>
          <a:stretch>
            <a:fillRect/>
          </a:stretch>
        </p:blipFill>
        <p:spPr bwMode="auto">
          <a:xfrm>
            <a:off x="260350" y="1614488"/>
            <a:ext cx="3143250" cy="3629025"/>
          </a:xfrm>
          <a:prstGeom prst="rect">
            <a:avLst/>
          </a:prstGeom>
          <a:noFill/>
          <a:ln w="9525">
            <a:noFill/>
            <a:miter lim="800000"/>
            <a:headEnd/>
            <a:tailEnd/>
          </a:ln>
        </p:spPr>
      </p:pic>
      <p:sp>
        <p:nvSpPr>
          <p:cNvPr id="71682" name="Shape 287"/>
          <p:cNvSpPr txBox="1">
            <a:spLocks noChangeArrowheads="1"/>
          </p:cNvSpPr>
          <p:nvPr/>
        </p:nvSpPr>
        <p:spPr bwMode="auto">
          <a:xfrm>
            <a:off x="373063" y="650875"/>
            <a:ext cx="8669337" cy="773113"/>
          </a:xfrm>
          <a:prstGeom prst="rect">
            <a:avLst/>
          </a:prstGeom>
          <a:noFill/>
          <a:ln w="9525">
            <a:noFill/>
            <a:miter lim="800000"/>
            <a:headEnd/>
            <a:tailEnd/>
          </a:ln>
        </p:spPr>
        <p:txBody>
          <a:bodyPr lIns="91425" tIns="91425" rIns="91425" bIns="91425"/>
          <a:lstStyle/>
          <a:p>
            <a:r>
              <a:rPr lang="en-US" sz="3000"/>
              <a:t>Credits:</a:t>
            </a:r>
          </a:p>
        </p:txBody>
      </p:sp>
      <p:sp>
        <p:nvSpPr>
          <p:cNvPr id="71683" name="Shape 288"/>
          <p:cNvSpPr txBox="1">
            <a:spLocks noChangeArrowheads="1"/>
          </p:cNvSpPr>
          <p:nvPr/>
        </p:nvSpPr>
        <p:spPr bwMode="auto">
          <a:xfrm>
            <a:off x="3838575" y="2220913"/>
            <a:ext cx="4695825" cy="2149475"/>
          </a:xfrm>
          <a:prstGeom prst="rect">
            <a:avLst/>
          </a:prstGeom>
          <a:noFill/>
          <a:ln w="9525">
            <a:noFill/>
            <a:miter lim="800000"/>
            <a:headEnd/>
            <a:tailEnd/>
          </a:ln>
        </p:spPr>
        <p:txBody>
          <a:bodyPr lIns="91425" tIns="91425" rIns="91425" bIns="91425"/>
          <a:lstStyle/>
          <a:p>
            <a:r>
              <a:rPr lang="en-US" sz="1800"/>
              <a:t>Wacky examples written by Colleen Appel, teacher consultant with the Ozarks Writing Project</a:t>
            </a:r>
          </a:p>
        </p:txBody>
      </p:sp>
      <p:pic>
        <p:nvPicPr>
          <p:cNvPr id="7168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Shape 44"/>
          <p:cNvSpPr txBox="1">
            <a:spLocks noChangeArrowheads="1"/>
          </p:cNvSpPr>
          <p:nvPr/>
        </p:nvSpPr>
        <p:spPr bwMode="auto">
          <a:xfrm>
            <a:off x="533400" y="1935163"/>
            <a:ext cx="8610600" cy="1776412"/>
          </a:xfrm>
          <a:prstGeom prst="rect">
            <a:avLst/>
          </a:prstGeom>
          <a:noFill/>
          <a:ln w="9525">
            <a:noFill/>
            <a:miter lim="800000"/>
            <a:headEnd/>
            <a:tailEnd/>
          </a:ln>
        </p:spPr>
        <p:txBody>
          <a:bodyPr lIns="91425" tIns="45700" rIns="91425" bIns="45700"/>
          <a:lstStyle/>
          <a:p>
            <a:pPr>
              <a:buClr>
                <a:srgbClr val="953735"/>
              </a:buClr>
              <a:buSzPct val="25000"/>
              <a:buFont typeface="Arial" charset="0"/>
              <a:buNone/>
            </a:pPr>
            <a:endParaRPr lang="en-US" sz="3200" b="1">
              <a:solidFill>
                <a:srgbClr val="953735"/>
              </a:solidFill>
            </a:endParaRPr>
          </a:p>
        </p:txBody>
      </p:sp>
      <p:pic>
        <p:nvPicPr>
          <p:cNvPr id="12291"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pic>
        <p:nvPicPr>
          <p:cNvPr id="12292" name="Picture 2"/>
          <p:cNvPicPr>
            <a:picLocks noChangeAspect="1"/>
          </p:cNvPicPr>
          <p:nvPr/>
        </p:nvPicPr>
        <p:blipFill>
          <a:blip r:embed="rId4"/>
          <a:srcRect/>
          <a:stretch>
            <a:fillRect/>
          </a:stretch>
        </p:blipFill>
        <p:spPr bwMode="auto">
          <a:xfrm>
            <a:off x="447675" y="442913"/>
            <a:ext cx="8248650" cy="5972175"/>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Shape 34"/>
          <p:cNvSpPr txBox="1">
            <a:spLocks noGrp="1"/>
          </p:cNvSpPr>
          <p:nvPr>
            <p:ph type="title" idx="4294967295"/>
          </p:nvPr>
        </p:nvSpPr>
        <p:spPr>
          <a:xfrm>
            <a:off x="457200" y="0"/>
            <a:ext cx="8229600" cy="1143000"/>
          </a:xfrm>
        </p:spPr>
        <p:txBody>
          <a:bodyPr tIns="45700" bIns="45700"/>
          <a:lstStyle/>
          <a:p>
            <a:pPr algn="ctr" eaLnBrk="1" hangingPunct="1">
              <a:buClr>
                <a:srgbClr val="000000"/>
              </a:buClr>
              <a:buSzPct val="25000"/>
            </a:pPr>
            <a:r>
              <a:rPr lang="en-US" sz="4400" smtClean="0">
                <a:latin typeface="Arial" charset="0"/>
                <a:cs typeface="Arial" charset="0"/>
              </a:rPr>
              <a:t>A Definition</a:t>
            </a:r>
          </a:p>
        </p:txBody>
      </p:sp>
      <p:sp>
        <p:nvSpPr>
          <p:cNvPr id="35" name="Shape 35"/>
          <p:cNvSpPr txBox="1">
            <a:spLocks noGrp="1"/>
          </p:cNvSpPr>
          <p:nvPr>
            <p:ph type="body" idx="4294967295"/>
          </p:nvPr>
        </p:nvSpPr>
        <p:spPr>
          <a:xfrm>
            <a:off x="457200" y="1143000"/>
            <a:ext cx="8229600" cy="4525963"/>
          </a:xfrm>
        </p:spPr>
        <p:txBody>
          <a:bodyPr tIns="45700" bIns="45700">
            <a:normAutofit/>
          </a:bodyPr>
          <a:lstStyle/>
          <a:p>
            <a:pPr marL="342900" indent="-342900" eaLnBrk="1" fontAlgn="auto" hangingPunct="1">
              <a:spcBef>
                <a:spcPts val="0"/>
              </a:spcBef>
              <a:spcAft>
                <a:spcPts val="0"/>
              </a:spcAft>
              <a:buClr>
                <a:schemeClr val="dk1"/>
              </a:buClr>
              <a:buSzPct val="25000"/>
              <a:buFont typeface="Arial"/>
              <a:buNone/>
              <a:defRPr/>
            </a:pPr>
            <a:r>
              <a:rPr lang="en-US" sz="3200">
                <a:solidFill>
                  <a:schemeClr val="dk1"/>
                </a:solidFill>
                <a:sym typeface="Arial"/>
              </a:rPr>
              <a:t>Formative Assessment: a planned process in which teachers or students use assessment-based evidence to adjust what they are currently doing</a:t>
            </a:r>
          </a:p>
          <a:p>
            <a:pPr marL="342900" indent="-342900" eaLnBrk="1" fontAlgn="auto" hangingPunct="1">
              <a:spcBef>
                <a:spcPts val="640"/>
              </a:spcBef>
              <a:spcAft>
                <a:spcPts val="0"/>
              </a:spcAft>
              <a:buClr>
                <a:schemeClr val="dk1"/>
              </a:buClr>
              <a:buSzPct val="25000"/>
              <a:buFont typeface="Arial"/>
              <a:buNone/>
              <a:defRPr/>
            </a:pPr>
            <a:endParaRPr lang="en-US" sz="3200">
              <a:solidFill>
                <a:schemeClr val="dk1"/>
              </a:solidFill>
              <a:sym typeface="Arial"/>
            </a:endParaRPr>
          </a:p>
          <a:p>
            <a:pPr marL="342900" indent="-139700" eaLnBrk="1" fontAlgn="auto" hangingPunct="1">
              <a:spcBef>
                <a:spcPts val="640"/>
              </a:spcBef>
              <a:spcAft>
                <a:spcPts val="0"/>
              </a:spcAft>
              <a:buClr>
                <a:schemeClr val="dk1"/>
              </a:buClr>
              <a:buFont typeface="Arial"/>
              <a:buNone/>
              <a:defRPr/>
            </a:pPr>
            <a:endParaRPr sz="3200">
              <a:solidFill>
                <a:schemeClr val="dk1"/>
              </a:solidFill>
              <a:sym typeface="Arial"/>
            </a:endParaRPr>
          </a:p>
        </p:txBody>
      </p:sp>
      <p:pic>
        <p:nvPicPr>
          <p:cNvPr id="10244"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pic>
        <p:nvPicPr>
          <p:cNvPr id="10245" name="Shape 37"/>
          <p:cNvPicPr preferRelativeResize="0">
            <a:picLocks noChangeAspect="1" noChangeArrowheads="1"/>
          </p:cNvPicPr>
          <p:nvPr/>
        </p:nvPicPr>
        <p:blipFill>
          <a:blip r:embed="rId4"/>
          <a:srcRect/>
          <a:stretch>
            <a:fillRect/>
          </a:stretch>
        </p:blipFill>
        <p:spPr bwMode="auto">
          <a:xfrm>
            <a:off x="228600" y="3200400"/>
            <a:ext cx="4267200" cy="3548063"/>
          </a:xfrm>
          <a:prstGeom prst="rect">
            <a:avLst/>
          </a:prstGeom>
          <a:solidFill>
            <a:srgbClr val="FFFFFF"/>
          </a:solid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p:cNvPicPr>
          <p:nvPr/>
        </p:nvPicPr>
        <p:blipFill>
          <a:blip r:embed="rId3"/>
          <a:srcRect/>
          <a:stretch>
            <a:fillRect/>
          </a:stretch>
        </p:blipFill>
        <p:spPr bwMode="auto">
          <a:xfrm>
            <a:off x="550863" y="374650"/>
            <a:ext cx="4608512" cy="4368800"/>
          </a:xfrm>
          <a:prstGeom prst="rect">
            <a:avLst/>
          </a:prstGeom>
          <a:noFill/>
          <a:ln w="9525">
            <a:noFill/>
            <a:miter lim="800000"/>
            <a:headEnd/>
            <a:tailEnd/>
          </a:ln>
        </p:spPr>
      </p:pic>
      <p:pic>
        <p:nvPicPr>
          <p:cNvPr id="15362"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
        <p:nvSpPr>
          <p:cNvPr id="15364" name="Text Box 4"/>
          <p:cNvSpPr txBox="1">
            <a:spLocks noChangeArrowheads="1"/>
          </p:cNvSpPr>
          <p:nvPr/>
        </p:nvSpPr>
        <p:spPr bwMode="auto">
          <a:xfrm>
            <a:off x="2803525" y="914400"/>
            <a:ext cx="5314950" cy="457200"/>
          </a:xfrm>
          <a:prstGeom prst="rect">
            <a:avLst/>
          </a:prstGeom>
          <a:noFill/>
          <a:ln w="9525">
            <a:noFill/>
            <a:miter lim="800000"/>
            <a:headEnd/>
            <a:tailEnd/>
          </a:ln>
          <a:effectLst/>
        </p:spPr>
        <p:txBody>
          <a:bodyPr>
            <a:spAutoFit/>
          </a:bodyPr>
          <a:lstStyle/>
          <a:p>
            <a:pPr>
              <a:spcBef>
                <a:spcPct val="50000"/>
              </a:spcBef>
            </a:pPr>
            <a:r>
              <a:rPr lang="en-US" sz="2400">
                <a:latin typeface="Arial Rounded MT Bold" pitchFamily="34" charset="0"/>
              </a:rPr>
              <a:t>Summative Assessment</a:t>
            </a:r>
          </a:p>
        </p:txBody>
      </p:sp>
      <p:sp>
        <p:nvSpPr>
          <p:cNvPr id="15366" name="Line 6"/>
          <p:cNvSpPr>
            <a:spLocks noChangeShapeType="1"/>
          </p:cNvSpPr>
          <p:nvPr/>
        </p:nvSpPr>
        <p:spPr bwMode="auto">
          <a:xfrm flipH="1">
            <a:off x="3119438" y="1341438"/>
            <a:ext cx="3221037" cy="0"/>
          </a:xfrm>
          <a:prstGeom prst="line">
            <a:avLst/>
          </a:prstGeom>
          <a:noFill/>
          <a:ln w="9525">
            <a:solidFill>
              <a:schemeClr val="tx1"/>
            </a:solidFill>
            <a:round/>
            <a:headEnd/>
            <a:tailEnd type="triangle" w="med" len="med"/>
          </a:ln>
          <a:effectLst/>
        </p:spPr>
        <p:txBody>
          <a:bodyPr/>
          <a:lstStyle/>
          <a:p>
            <a:endParaRPr lang="en-US"/>
          </a:p>
        </p:txBody>
      </p:sp>
      <p:sp>
        <p:nvSpPr>
          <p:cNvPr id="15367" name="Text Box 7"/>
          <p:cNvSpPr txBox="1">
            <a:spLocks noChangeArrowheads="1"/>
          </p:cNvSpPr>
          <p:nvPr/>
        </p:nvSpPr>
        <p:spPr bwMode="auto">
          <a:xfrm>
            <a:off x="5445125" y="3759200"/>
            <a:ext cx="3486150" cy="2647950"/>
          </a:xfrm>
          <a:prstGeom prst="rect">
            <a:avLst/>
          </a:prstGeom>
          <a:noFill/>
          <a:ln w="9525">
            <a:noFill/>
            <a:miter lim="800000"/>
            <a:headEnd/>
            <a:tailEnd/>
          </a:ln>
          <a:effectLst/>
        </p:spPr>
        <p:txBody>
          <a:bodyPr>
            <a:spAutoFit/>
          </a:bodyPr>
          <a:lstStyle/>
          <a:p>
            <a:pPr>
              <a:spcBef>
                <a:spcPct val="50000"/>
              </a:spcBef>
            </a:pPr>
            <a:r>
              <a:rPr lang="en-US" sz="2400">
                <a:latin typeface="Arial Rounded MT Bold" pitchFamily="34" charset="0"/>
              </a:rPr>
              <a:t>Binary Scoring</a:t>
            </a:r>
          </a:p>
          <a:p>
            <a:pPr lvl="1">
              <a:spcBef>
                <a:spcPct val="50000"/>
              </a:spcBef>
              <a:buFontTx/>
              <a:buChar char="•"/>
            </a:pPr>
            <a:r>
              <a:rPr lang="en-US" sz="2400">
                <a:latin typeface="Arial Rounded MT Bold" pitchFamily="34" charset="0"/>
              </a:rPr>
              <a:t>yes/no</a:t>
            </a:r>
          </a:p>
          <a:p>
            <a:pPr lvl="1">
              <a:spcBef>
                <a:spcPct val="50000"/>
              </a:spcBef>
              <a:buFontTx/>
              <a:buChar char="•"/>
            </a:pPr>
            <a:r>
              <a:rPr lang="en-US" sz="2400">
                <a:latin typeface="Arial Rounded MT Bold" pitchFamily="34" charset="0"/>
              </a:rPr>
              <a:t>on/off</a:t>
            </a:r>
          </a:p>
          <a:p>
            <a:pPr lvl="1">
              <a:spcBef>
                <a:spcPct val="50000"/>
              </a:spcBef>
              <a:buFontTx/>
              <a:buChar char="•"/>
            </a:pPr>
            <a:r>
              <a:rPr lang="en-US" sz="2400">
                <a:latin typeface="Arial Rounded MT Bold" pitchFamily="34" charset="0"/>
              </a:rPr>
              <a:t>all/nothing</a:t>
            </a:r>
          </a:p>
          <a:p>
            <a:pPr lvl="1">
              <a:spcBef>
                <a:spcPct val="50000"/>
              </a:spcBef>
              <a:buFontTx/>
              <a:buChar char="•"/>
            </a:pPr>
            <a:r>
              <a:rPr lang="en-US" sz="2400">
                <a:latin typeface="Arial Rounded MT Bold" pitchFamily="34" charset="0"/>
              </a:rPr>
              <a:t>zero/ten</a:t>
            </a:r>
          </a:p>
        </p:txBody>
      </p:sp>
      <p:sp>
        <p:nvSpPr>
          <p:cNvPr id="15368" name="Text Box 8"/>
          <p:cNvSpPr txBox="1">
            <a:spLocks noChangeArrowheads="1"/>
          </p:cNvSpPr>
          <p:nvPr/>
        </p:nvSpPr>
        <p:spPr bwMode="auto">
          <a:xfrm>
            <a:off x="2154238" y="5029200"/>
            <a:ext cx="3565525" cy="457200"/>
          </a:xfrm>
          <a:prstGeom prst="rect">
            <a:avLst/>
          </a:prstGeom>
          <a:noFill/>
          <a:ln w="9525">
            <a:noFill/>
            <a:miter lim="800000"/>
            <a:headEnd/>
            <a:tailEnd/>
          </a:ln>
          <a:effectLst/>
        </p:spPr>
        <p:txBody>
          <a:bodyPr>
            <a:spAutoFit/>
          </a:bodyPr>
          <a:lstStyle/>
          <a:p>
            <a:pPr>
              <a:spcBef>
                <a:spcPct val="50000"/>
              </a:spcBef>
            </a:pPr>
            <a:r>
              <a:rPr lang="en-US" sz="2400">
                <a:latin typeface="Arial Rounded MT Bold" pitchFamily="34" charset="0"/>
              </a:rPr>
              <a:t>Formative Assessment</a:t>
            </a:r>
          </a:p>
        </p:txBody>
      </p:sp>
      <p:sp>
        <p:nvSpPr>
          <p:cNvPr id="15369" name="Line 9"/>
          <p:cNvSpPr>
            <a:spLocks noChangeShapeType="1"/>
          </p:cNvSpPr>
          <p:nvPr/>
        </p:nvSpPr>
        <p:spPr bwMode="auto">
          <a:xfrm>
            <a:off x="2336800" y="5516563"/>
            <a:ext cx="3221038" cy="0"/>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Shape 36"/>
          <p:cNvPicPr preferRelativeResize="0">
            <a:picLocks noChangeAspect="1" noChangeArrowheads="1"/>
          </p:cNvPicPr>
          <p:nvPr/>
        </p:nvPicPr>
        <p:blipFill>
          <a:blip r:embed="rId3"/>
          <a:srcRect/>
          <a:stretch>
            <a:fillRect/>
          </a:stretch>
        </p:blipFill>
        <p:spPr bwMode="auto">
          <a:xfrm>
            <a:off x="7623175" y="6437313"/>
            <a:ext cx="1063625" cy="311150"/>
          </a:xfrm>
          <a:prstGeom prst="rect">
            <a:avLst/>
          </a:prstGeom>
          <a:noFill/>
          <a:ln w="9525">
            <a:noFill/>
            <a:miter lim="800000"/>
            <a:headEnd/>
            <a:tailEnd/>
          </a:ln>
        </p:spPr>
      </p:pic>
      <p:pic>
        <p:nvPicPr>
          <p:cNvPr id="16386" name="Picture 4"/>
          <p:cNvPicPr>
            <a:picLocks noChangeAspect="1"/>
          </p:cNvPicPr>
          <p:nvPr/>
        </p:nvPicPr>
        <p:blipFill>
          <a:blip r:embed="rId4"/>
          <a:srcRect/>
          <a:stretch>
            <a:fillRect/>
          </a:stretch>
        </p:blipFill>
        <p:spPr bwMode="auto">
          <a:xfrm>
            <a:off x="2438400" y="1651000"/>
            <a:ext cx="4275138" cy="3201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Shape 49"/>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17411" name="Shape 50"/>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17412" name="Shape 51"/>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400" smtClean="0">
                <a:latin typeface="Arial" charset="0"/>
                <a:cs typeface="Arial" charset="0"/>
              </a:rPr>
              <a:t>	</a:t>
            </a:r>
            <a:r>
              <a:rPr lang="en-US" sz="2400" b="1" smtClean="0">
                <a:latin typeface="Arial" charset="0"/>
                <a:cs typeface="Arial" charset="0"/>
              </a:rPr>
              <a:t>ABC’s</a:t>
            </a:r>
          </a:p>
          <a:p>
            <a:pPr marL="342900" indent="-342900" eaLnBrk="1" hangingPunct="1">
              <a:spcBef>
                <a:spcPts val="475"/>
              </a:spcBef>
              <a:buClr>
                <a:srgbClr val="000000"/>
              </a:buClr>
              <a:buSzPct val="25000"/>
            </a:pPr>
            <a:r>
              <a:rPr lang="en-US" sz="2400" smtClean="0">
                <a:latin typeface="Arial" charset="0"/>
                <a:cs typeface="Arial" charset="0"/>
              </a:rPr>
              <a:t>	</a:t>
            </a:r>
            <a:br>
              <a:rPr lang="en-US" sz="2400" smtClean="0">
                <a:latin typeface="Arial" charset="0"/>
                <a:cs typeface="Arial" charset="0"/>
              </a:rPr>
            </a:br>
            <a:r>
              <a:rPr lang="en-US" sz="2400" smtClean="0">
                <a:latin typeface="Arial" charset="0"/>
                <a:cs typeface="Arial" charset="0"/>
              </a:rPr>
              <a:t>Complete the sentences </a:t>
            </a:r>
          </a:p>
          <a:p>
            <a:pPr marL="342900" indent="-342900" eaLnBrk="1" hangingPunct="1">
              <a:spcBef>
                <a:spcPts val="475"/>
              </a:spcBef>
              <a:buClr>
                <a:srgbClr val="000000"/>
              </a:buClr>
              <a:buSzPct val="25000"/>
            </a:pPr>
            <a:r>
              <a:rPr lang="en-US" sz="2400" smtClean="0">
                <a:latin typeface="Arial" charset="0"/>
                <a:cs typeface="Arial" charset="0"/>
              </a:rPr>
              <a:t>	</a:t>
            </a:r>
          </a:p>
          <a:p>
            <a:pPr marL="342900" indent="-342900" eaLnBrk="1" hangingPunct="1">
              <a:spcBef>
                <a:spcPts val="475"/>
              </a:spcBef>
              <a:buClr>
                <a:srgbClr val="000000"/>
              </a:buClr>
              <a:buSzPct val="25000"/>
            </a:pPr>
            <a:r>
              <a:rPr lang="en-US" sz="2400" smtClean="0">
                <a:latin typeface="Arial" charset="0"/>
                <a:cs typeface="Arial" charset="0"/>
              </a:rPr>
              <a:t>	A (letter) is for (topic) because ___________. </a:t>
            </a:r>
          </a:p>
          <a:p>
            <a:pPr marL="342900" indent="-342900" eaLnBrk="1" hangingPunct="1">
              <a:spcBef>
                <a:spcPts val="475"/>
              </a:spcBef>
              <a:buClr>
                <a:srgbClr val="000000"/>
              </a:buClr>
              <a:buSzPct val="25000"/>
            </a:pPr>
            <a:r>
              <a:rPr lang="en-US" sz="2400" smtClean="0">
                <a:latin typeface="Arial" charset="0"/>
                <a:cs typeface="Arial" charset="0"/>
              </a:rPr>
              <a:t>	B is for ____ because…</a:t>
            </a:r>
          </a:p>
          <a:p>
            <a:pPr marL="342900" indent="-342900" eaLnBrk="1" hangingPunct="1">
              <a:spcBef>
                <a:spcPts val="475"/>
              </a:spcBef>
              <a:buClr>
                <a:srgbClr val="000000"/>
              </a:buClr>
              <a:buSzPct val="25000"/>
            </a:pPr>
            <a:r>
              <a:rPr lang="en-US" sz="2400" smtClean="0">
                <a:latin typeface="Arial" charset="0"/>
                <a:cs typeface="Arial" charset="0"/>
              </a:rPr>
              <a:t>	C is for ____ because...</a:t>
            </a:r>
          </a:p>
          <a:p>
            <a:pPr marL="342900" indent="-342900" eaLnBrk="1" hangingPunct="1">
              <a:spcBef>
                <a:spcPts val="475"/>
              </a:spcBef>
              <a:buClr>
                <a:srgbClr val="000000"/>
              </a:buClr>
              <a:buSzPct val="25000"/>
            </a:pPr>
            <a:endParaRPr lang="en-US" sz="2400" smtClean="0">
              <a:latin typeface="Arial" charset="0"/>
              <a:cs typeface="Arial" charset="0"/>
            </a:endParaRPr>
          </a:p>
        </p:txBody>
      </p:sp>
      <p:pic>
        <p:nvPicPr>
          <p:cNvPr id="17413" name="Shape 53"/>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17414"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Shape 58"/>
          <p:cNvSpPr txBox="1">
            <a:spLocks noGrp="1"/>
          </p:cNvSpPr>
          <p:nvPr>
            <p:ph type="title" idx="4294967295"/>
          </p:nvPr>
        </p:nvSpPr>
        <p:spPr/>
        <p:txBody>
          <a:bodyPr tIns="45700" bIns="45700"/>
          <a:lstStyle/>
          <a:p>
            <a:pPr algn="ctr" eaLnBrk="1" hangingPunct="1">
              <a:buClr>
                <a:srgbClr val="000000"/>
              </a:buClr>
              <a:buSzPct val="25000"/>
            </a:pPr>
            <a:r>
              <a:rPr lang="en-US" sz="4400" smtClean="0">
                <a:latin typeface="Arial" charset="0"/>
                <a:cs typeface="Arial" charset="0"/>
              </a:rPr>
              <a:t>Social Studies</a:t>
            </a:r>
          </a:p>
        </p:txBody>
      </p:sp>
      <p:sp>
        <p:nvSpPr>
          <p:cNvPr id="19459" name="Shape 59"/>
          <p:cNvSpPr txBox="1">
            <a:spLocks noGrp="1"/>
          </p:cNvSpPr>
          <p:nvPr>
            <p:ph type="body" idx="4294967295"/>
          </p:nvPr>
        </p:nvSpPr>
        <p:spPr>
          <a:xfrm>
            <a:off x="457200" y="1600200"/>
            <a:ext cx="4038600" cy="4525963"/>
          </a:xfrm>
        </p:spPr>
        <p:txBody>
          <a:bodyPr tIns="45700" bIns="45700"/>
          <a:lstStyle/>
          <a:p>
            <a:pPr eaLnBrk="1" hangingPunct="1"/>
            <a:endParaRPr lang="en-US" sz="1800" smtClean="0">
              <a:latin typeface="Arial" charset="0"/>
              <a:cs typeface="Arial" charset="0"/>
            </a:endParaRPr>
          </a:p>
        </p:txBody>
      </p:sp>
      <p:sp>
        <p:nvSpPr>
          <p:cNvPr id="19460" name="Shape 60"/>
          <p:cNvSpPr txBox="1">
            <a:spLocks noGrp="1"/>
          </p:cNvSpPr>
          <p:nvPr>
            <p:ph type="body" idx="4294967295"/>
          </p:nvPr>
        </p:nvSpPr>
        <p:spPr>
          <a:xfrm>
            <a:off x="4648200" y="1600200"/>
            <a:ext cx="4038600" cy="4525963"/>
          </a:xfrm>
        </p:spPr>
        <p:txBody>
          <a:bodyPr tIns="45700" bIns="45700"/>
          <a:lstStyle/>
          <a:p>
            <a:pPr marL="342900" indent="-342900" eaLnBrk="1" hangingPunct="1">
              <a:buClr>
                <a:srgbClr val="000000"/>
              </a:buClr>
              <a:buSzPct val="25000"/>
            </a:pPr>
            <a:r>
              <a:rPr lang="en-US" sz="2400" smtClean="0">
                <a:latin typeface="Arial" charset="0"/>
                <a:cs typeface="Arial" charset="0"/>
              </a:rPr>
              <a:t>	</a:t>
            </a:r>
            <a:r>
              <a:rPr lang="en-US" sz="2400" b="1" smtClean="0">
                <a:latin typeface="Arial" charset="0"/>
                <a:cs typeface="Arial" charset="0"/>
              </a:rPr>
              <a:t>ABC’s</a:t>
            </a:r>
          </a:p>
          <a:p>
            <a:pPr marL="342900" indent="-342900" eaLnBrk="1" hangingPunct="1">
              <a:spcBef>
                <a:spcPts val="475"/>
              </a:spcBef>
              <a:buClr>
                <a:srgbClr val="000000"/>
              </a:buClr>
              <a:buSzPct val="25000"/>
            </a:pPr>
            <a:r>
              <a:rPr lang="en-US" sz="2400" smtClean="0">
                <a:latin typeface="Arial" charset="0"/>
                <a:cs typeface="Arial" charset="0"/>
              </a:rPr>
              <a:t>	</a:t>
            </a:r>
            <a:r>
              <a:rPr lang="en-US" sz="2400" b="1" u="sng" smtClean="0">
                <a:latin typeface="Arial" charset="0"/>
                <a:cs typeface="Arial" charset="0"/>
              </a:rPr>
              <a:t>A</a:t>
            </a:r>
            <a:r>
              <a:rPr lang="en-US" sz="2400" smtClean="0">
                <a:latin typeface="Arial" charset="0"/>
                <a:cs typeface="Arial" charset="0"/>
              </a:rPr>
              <a:t> is for democracy because it is a form of government for </a:t>
            </a:r>
            <a:r>
              <a:rPr lang="en-US" sz="2400" smtClean="0">
                <a:solidFill>
                  <a:srgbClr val="FF3300"/>
                </a:solidFill>
                <a:latin typeface="Arial" charset="0"/>
                <a:cs typeface="Arial" charset="0"/>
              </a:rPr>
              <a:t>All</a:t>
            </a:r>
            <a:r>
              <a:rPr lang="en-US" sz="2400" smtClean="0">
                <a:latin typeface="Arial" charset="0"/>
                <a:cs typeface="Arial" charset="0"/>
              </a:rPr>
              <a:t> the people. </a:t>
            </a:r>
            <a:r>
              <a:rPr lang="en-US" sz="2400" b="1" u="sng" smtClean="0">
                <a:latin typeface="Arial" charset="0"/>
                <a:cs typeface="Arial" charset="0"/>
              </a:rPr>
              <a:t>B</a:t>
            </a:r>
            <a:r>
              <a:rPr lang="en-US" sz="2400" smtClean="0">
                <a:latin typeface="Arial" charset="0"/>
                <a:cs typeface="Arial" charset="0"/>
              </a:rPr>
              <a:t> is for democracy because it is </a:t>
            </a:r>
            <a:r>
              <a:rPr lang="en-US" sz="2400" smtClean="0">
                <a:solidFill>
                  <a:srgbClr val="FF3300"/>
                </a:solidFill>
                <a:latin typeface="Arial" charset="0"/>
                <a:cs typeface="Arial" charset="0"/>
              </a:rPr>
              <a:t>By</a:t>
            </a:r>
            <a:r>
              <a:rPr lang="en-US" sz="2400" smtClean="0">
                <a:latin typeface="Arial" charset="0"/>
                <a:cs typeface="Arial" charset="0"/>
              </a:rPr>
              <a:t> the people. </a:t>
            </a:r>
            <a:r>
              <a:rPr lang="en-US" sz="2400" b="1" u="sng" smtClean="0">
                <a:latin typeface="Arial" charset="0"/>
                <a:cs typeface="Arial" charset="0"/>
              </a:rPr>
              <a:t>C</a:t>
            </a:r>
            <a:r>
              <a:rPr lang="en-US" sz="2400" smtClean="0">
                <a:latin typeface="Arial" charset="0"/>
                <a:cs typeface="Arial" charset="0"/>
              </a:rPr>
              <a:t> is for democracy because it fosters </a:t>
            </a:r>
            <a:r>
              <a:rPr lang="en-US" sz="2400" smtClean="0">
                <a:solidFill>
                  <a:srgbClr val="FF3300"/>
                </a:solidFill>
                <a:latin typeface="Arial" charset="0"/>
                <a:cs typeface="Arial" charset="0"/>
              </a:rPr>
              <a:t>Community</a:t>
            </a:r>
            <a:r>
              <a:rPr lang="en-US" sz="2400" smtClean="0">
                <a:latin typeface="Arial" charset="0"/>
                <a:cs typeface="Arial" charset="0"/>
              </a:rPr>
              <a:t>.</a:t>
            </a:r>
          </a:p>
          <a:p>
            <a:pPr marL="342900" indent="-342900" eaLnBrk="1" hangingPunct="1">
              <a:spcBef>
                <a:spcPts val="475"/>
              </a:spcBef>
              <a:buClr>
                <a:srgbClr val="000000"/>
              </a:buClr>
              <a:buSzPct val="25000"/>
            </a:pPr>
            <a:endParaRPr lang="en-US" sz="2400" smtClean="0">
              <a:latin typeface="Arial" charset="0"/>
              <a:cs typeface="Arial" charset="0"/>
            </a:endParaRPr>
          </a:p>
        </p:txBody>
      </p:sp>
      <p:pic>
        <p:nvPicPr>
          <p:cNvPr id="19461" name="Shape 62"/>
          <p:cNvPicPr preferRelativeResize="0">
            <a:picLocks noChangeAspect="1" noChangeArrowheads="1"/>
          </p:cNvPicPr>
          <p:nvPr/>
        </p:nvPicPr>
        <p:blipFill>
          <a:blip r:embed="rId3"/>
          <a:srcRect/>
          <a:stretch>
            <a:fillRect/>
          </a:stretch>
        </p:blipFill>
        <p:spPr bwMode="auto">
          <a:xfrm>
            <a:off x="381000" y="1752600"/>
            <a:ext cx="4191000" cy="3787775"/>
          </a:xfrm>
          <a:prstGeom prst="rect">
            <a:avLst/>
          </a:prstGeom>
          <a:solidFill>
            <a:srgbClr val="FFFFFF"/>
          </a:solidFill>
          <a:ln w="9525">
            <a:noFill/>
            <a:miter lim="800000"/>
            <a:headEnd/>
            <a:tailEnd/>
          </a:ln>
        </p:spPr>
      </p:pic>
      <p:pic>
        <p:nvPicPr>
          <p:cNvPr id="19462" name="Shape 36"/>
          <p:cNvPicPr preferRelativeResize="0">
            <a:picLocks noChangeAspect="1" noChangeArrowheads="1"/>
          </p:cNvPicPr>
          <p:nvPr/>
        </p:nvPicPr>
        <p:blipFill>
          <a:blip r:embed="rId4"/>
          <a:srcRect/>
          <a:stretch>
            <a:fillRect/>
          </a:stretch>
        </p:blipFill>
        <p:spPr bwMode="auto">
          <a:xfrm>
            <a:off x="7623175" y="6437313"/>
            <a:ext cx="1063625" cy="311150"/>
          </a:xfrm>
          <a:prstGeom prst="rect">
            <a:avLst/>
          </a:prstGeom>
          <a:noFill/>
          <a:ln w="9525">
            <a:noFill/>
            <a:miter lim="800000"/>
            <a:headEnd/>
            <a:tailEnd/>
          </a:ln>
        </p:spPr>
      </p:pic>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937</Words>
  <Application>Microsoft Office PowerPoint</Application>
  <PresentationFormat>On-screen Show (4:3)</PresentationFormat>
  <Paragraphs>173</Paragraphs>
  <Slides>37</Slides>
  <Notes>37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37</vt:i4>
      </vt:variant>
    </vt:vector>
  </HeadingPairs>
  <TitlesOfParts>
    <vt:vector size="40" baseType="lpstr">
      <vt:lpstr>Arial</vt:lpstr>
      <vt:lpstr>Arial Rounded MT Bold</vt:lpstr>
      <vt:lpstr>Default Design</vt:lpstr>
      <vt:lpstr>PowerPoint Presentation</vt:lpstr>
      <vt:lpstr>PowerPoint Presentation</vt:lpstr>
      <vt:lpstr>PowerPoint Presentation</vt:lpstr>
      <vt:lpstr>PowerPoint Presentation</vt:lpstr>
      <vt:lpstr>A Definition</vt:lpstr>
      <vt:lpstr>PowerPoint Presentation</vt:lpstr>
      <vt:lpstr>PowerPoint Presentation</vt:lpstr>
      <vt:lpstr>Social Studies</vt:lpstr>
      <vt:lpstr>Social Studies</vt:lpstr>
      <vt:lpstr>Social Studies</vt:lpstr>
      <vt:lpstr>Social Studies</vt:lpstr>
      <vt:lpstr>Social Studies</vt:lpstr>
      <vt:lpstr>Social Studies</vt:lpstr>
      <vt:lpstr>Art</vt:lpstr>
      <vt:lpstr>Art</vt:lpstr>
      <vt:lpstr>Art</vt:lpstr>
      <vt:lpstr>Art</vt:lpstr>
      <vt:lpstr>Art</vt:lpstr>
      <vt:lpstr>Art</vt:lpstr>
      <vt:lpstr>Math</vt:lpstr>
      <vt:lpstr>Math</vt:lpstr>
      <vt:lpstr>Math</vt:lpstr>
      <vt:lpstr>Math</vt:lpstr>
      <vt:lpstr>Math</vt:lpstr>
      <vt:lpstr>Math</vt:lpstr>
      <vt:lpstr>Science</vt:lpstr>
      <vt:lpstr>Science</vt:lpstr>
      <vt:lpstr>Science</vt:lpstr>
      <vt:lpstr>Science</vt:lpstr>
      <vt:lpstr>Science</vt:lpstr>
      <vt:lpstr>Science</vt:lpstr>
      <vt:lpstr>Found Poetry</vt:lpstr>
      <vt:lpstr>Great Sentence Caper</vt:lpstr>
      <vt:lpstr>Any Content, Any Class</vt:lpstr>
      <vt:lpstr>Any Content, Any Class</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Appel, Colleen A</dc:creator>
  <cp:lastModifiedBy>Appel, Colleen A</cp:lastModifiedBy>
  <cp:revision>15</cp:revision>
  <cp:lastPrinted>2015-02-25T17:38:51Z</cp:lastPrinted>
  <dcterms:modified xsi:type="dcterms:W3CDTF">2015-02-27T13:47:53Z</dcterms:modified>
</cp:coreProperties>
</file>